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69" r:id="rId4"/>
    <p:sldMasterId id="2147483680" r:id="rId5"/>
    <p:sldMasterId id="2147483691" r:id="rId6"/>
    <p:sldMasterId id="2147483702" r:id="rId7"/>
    <p:sldMasterId id="2147483713" r:id="rId8"/>
    <p:sldMasterId id="2147483724" r:id="rId9"/>
    <p:sldMasterId id="2147483735" r:id="rId10"/>
  </p:sldMasterIdLst>
  <p:notesMasterIdLst>
    <p:notesMasterId r:id="rId12"/>
  </p:notesMasterIdLst>
  <p:handoutMasterIdLst>
    <p:handoutMasterId r:id="rId50"/>
  </p:handoutMasterIdLst>
  <p:sldIdLst>
    <p:sldId id="331" r:id="rId11"/>
    <p:sldId id="257" r:id="rId13"/>
    <p:sldId id="304" r:id="rId14"/>
    <p:sldId id="314" r:id="rId15"/>
    <p:sldId id="322" r:id="rId16"/>
    <p:sldId id="388" r:id="rId17"/>
    <p:sldId id="268" r:id="rId18"/>
    <p:sldId id="329" r:id="rId19"/>
    <p:sldId id="383" r:id="rId20"/>
    <p:sldId id="279" r:id="rId21"/>
    <p:sldId id="522" r:id="rId22"/>
    <p:sldId id="410" r:id="rId23"/>
    <p:sldId id="437" r:id="rId24"/>
    <p:sldId id="389" r:id="rId25"/>
    <p:sldId id="390" r:id="rId26"/>
    <p:sldId id="476" r:id="rId27"/>
    <p:sldId id="499" r:id="rId28"/>
    <p:sldId id="396" r:id="rId29"/>
    <p:sldId id="399" r:id="rId30"/>
    <p:sldId id="435" r:id="rId31"/>
    <p:sldId id="477" r:id="rId32"/>
    <p:sldId id="501" r:id="rId33"/>
    <p:sldId id="461" r:id="rId34"/>
    <p:sldId id="462" r:id="rId35"/>
    <p:sldId id="463" r:id="rId36"/>
    <p:sldId id="464" r:id="rId37"/>
    <p:sldId id="496" r:id="rId38"/>
    <p:sldId id="466" r:id="rId39"/>
    <p:sldId id="467" r:id="rId40"/>
    <p:sldId id="468" r:id="rId41"/>
    <p:sldId id="469" r:id="rId42"/>
    <p:sldId id="470" r:id="rId43"/>
    <p:sldId id="318" r:id="rId44"/>
    <p:sldId id="384" r:id="rId45"/>
    <p:sldId id="385" r:id="rId46"/>
    <p:sldId id="386" r:id="rId47"/>
    <p:sldId id="503" r:id="rId48"/>
    <p:sldId id="332" r:id="rId49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92D050"/>
    <a:srgbClr val="C0504D"/>
    <a:srgbClr val="31859C"/>
    <a:srgbClr val="FFFFFF"/>
    <a:srgbClr val="17375E"/>
    <a:srgbClr val="376092"/>
    <a:srgbClr val="E46C0A"/>
    <a:srgbClr val="00B0F0"/>
    <a:srgbClr val="59595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3" autoAdjust="0"/>
    <p:restoredTop sz="94660"/>
  </p:normalViewPr>
  <p:slideViewPr>
    <p:cSldViewPr showGuides="1">
      <p:cViewPr>
        <p:scale>
          <a:sx n="50" d="100"/>
          <a:sy n="50" d="100"/>
        </p:scale>
        <p:origin x="-402" y="-1758"/>
      </p:cViewPr>
      <p:guideLst>
        <p:guide orient="horz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8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3FF9A-D14D-4FEF-AB1B-9A37301A6284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0"/>
      <dgm:spPr/>
    </dgm:pt>
    <dgm:pt modelId="{1034FEB5-A03A-4CA2-A076-E8EC6ED5FE3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/>
          </a:r>
          <a:endParaRPr lang="en-US" altLang="zh-CN"/>
        </a:p>
      </dgm:t>
    </dgm:pt>
    <dgm:pt modelId="{02FFF727-8F6D-4C0C-8965-23714FFE0D46}" cxnId="{41166552-6371-4F83-A421-255AE221D1FC}" type="parTrans">
      <dgm:prSet/>
      <dgm:spPr/>
    </dgm:pt>
    <dgm:pt modelId="{27627A2C-C31B-48C3-8561-218EEA6BB751}" cxnId="{41166552-6371-4F83-A421-255AE221D1FC}" type="sibTrans">
      <dgm:prSet/>
      <dgm:spPr/>
    </dgm:pt>
    <dgm:pt modelId="{07804D65-B857-43DC-8AF8-F5310C8A9254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/>
          </a:r>
          <a:endParaRPr lang="zh-CN" altLang="en-US"/>
        </a:p>
      </dgm:t>
    </dgm:pt>
    <dgm:pt modelId="{B0C8065F-D400-41C9-B576-EDC25611F23D}" cxnId="{CF2D64B1-E5BC-4036-A89A-B67D1972E2CD}" type="parTrans">
      <dgm:prSet/>
      <dgm:spPr/>
    </dgm:pt>
    <dgm:pt modelId="{033D64D5-CC10-4917-BAD2-C3D556F9C854}" cxnId="{CF2D64B1-E5BC-4036-A89A-B67D1972E2CD}" type="sibTrans">
      <dgm:prSet/>
      <dgm:spPr/>
    </dgm:pt>
    <dgm:pt modelId="{8606FE70-AF6E-4175-8F14-FE0F24E767EB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/>
          </a:r>
          <a:endParaRPr lang="zh-CN" altLang="en-US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/>
          </a:r>
          <a:endParaRPr lang="zh-CN" altLang="en-US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/>
          </a:r>
          <a:endParaRPr lang="zh-CN" altLang="en-US"/>
        </a:p>
      </dgm:t>
    </dgm:pt>
    <dgm:pt modelId="{A7135B97-5F0E-4193-8AE0-86BE29E17076}" cxnId="{00981A8A-9423-46F2-ABD5-96855055497C}" type="parTrans">
      <dgm:prSet/>
      <dgm:spPr/>
    </dgm:pt>
    <dgm:pt modelId="{BE7B0713-70AB-4DA3-B6EB-D54F04680FC9}" cxnId="{00981A8A-9423-46F2-ABD5-96855055497C}" type="sibTrans">
      <dgm:prSet/>
      <dgm:spPr/>
    </dgm:pt>
    <dgm:pt modelId="{559C2B3A-379F-4C35-A339-5499CB042C33}" type="pres">
      <dgm:prSet presAssocID="{00C3FF9A-D14D-4FEF-AB1B-9A37301A6284}" presName="arrowDiagram" presStyleCnt="0">
        <dgm:presLayoutVars>
          <dgm:chMax val="5"/>
          <dgm:dir/>
          <dgm:resizeHandles val="exact"/>
        </dgm:presLayoutVars>
      </dgm:prSet>
      <dgm:spPr/>
    </dgm:pt>
    <dgm:pt modelId="{A7714133-905D-4994-BEED-F8C5B479726D}" type="pres">
      <dgm:prSet presAssocID="{00C3FF9A-D14D-4FEF-AB1B-9A37301A6284}" presName="arrow" presStyleLbl="bgShp" presStyleIdx="0" presStyleCnt="1"/>
      <dgm:spPr/>
    </dgm:pt>
    <dgm:pt modelId="{052832B6-721F-41BC-BB07-0E7200FF9BB3}" type="pres">
      <dgm:prSet presAssocID="{00C3FF9A-D14D-4FEF-AB1B-9A37301A6284}" presName="arrowDiagram3" presStyleCnt="0"/>
      <dgm:spPr/>
    </dgm:pt>
    <dgm:pt modelId="{CE869124-7AF6-4161-807B-EED43EBB4DDA}" type="pres">
      <dgm:prSet presAssocID="{1034FEB5-A03A-4CA2-A076-E8EC6ED5FE3D}" presName="bullet3a" presStyleLbl="node1" presStyleIdx="0" presStyleCnt="3"/>
      <dgm:spPr/>
    </dgm:pt>
    <dgm:pt modelId="{BA26A4E9-4AE2-42DB-AE25-A9132A5F87A8}" type="pres">
      <dgm:prSet presAssocID="{1034FEB5-A03A-4CA2-A076-E8EC6ED5FE3D}" presName="textBox3a" presStyleLbl="revTx" presStyleIdx="0" presStyleCnt="3">
        <dgm:presLayoutVars>
          <dgm:bulletEnabled val="1"/>
        </dgm:presLayoutVars>
      </dgm:prSet>
      <dgm:spPr/>
    </dgm:pt>
    <dgm:pt modelId="{133B1644-2587-4D7F-B67D-6D81855D4046}" type="pres">
      <dgm:prSet presAssocID="{07804D65-B857-43DC-8AF8-F5310C8A9254}" presName="bullet3b" presStyleLbl="node1" presStyleIdx="1" presStyleCnt="3"/>
      <dgm:spPr/>
    </dgm:pt>
    <dgm:pt modelId="{EBBDF3BA-41CE-430B-B3E9-E71FAE47D0E3}" type="pres">
      <dgm:prSet presAssocID="{07804D65-B857-43DC-8AF8-F5310C8A9254}" presName="textBox3b" presStyleLbl="revTx" presStyleIdx="1" presStyleCnt="3">
        <dgm:presLayoutVars>
          <dgm:bulletEnabled val="1"/>
        </dgm:presLayoutVars>
      </dgm:prSet>
      <dgm:spPr/>
    </dgm:pt>
    <dgm:pt modelId="{61ECD666-B2E5-46DC-8842-3B7561C8DC34}" type="pres">
      <dgm:prSet presAssocID="{8606FE70-AF6E-4175-8F14-FE0F24E767EB}" presName="bullet3c" presStyleLbl="node1" presStyleIdx="2" presStyleCnt="3"/>
      <dgm:spPr/>
    </dgm:pt>
    <dgm:pt modelId="{DF0CDB76-03D3-4BEF-AA13-668011A3FA1A}" type="pres">
      <dgm:prSet presAssocID="{8606FE70-AF6E-4175-8F14-FE0F24E767EB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41166552-6371-4F83-A421-255AE221D1FC}" srcId="{00C3FF9A-D14D-4FEF-AB1B-9A37301A6284}" destId="{1034FEB5-A03A-4CA2-A076-E8EC6ED5FE3D}" srcOrd="0" destOrd="0" parTransId="{02FFF727-8F6D-4C0C-8965-23714FFE0D46}" sibTransId="{27627A2C-C31B-48C3-8561-218EEA6BB751}"/>
    <dgm:cxn modelId="{CF2D64B1-E5BC-4036-A89A-B67D1972E2CD}" srcId="{00C3FF9A-D14D-4FEF-AB1B-9A37301A6284}" destId="{07804D65-B857-43DC-8AF8-F5310C8A9254}" srcOrd="1" destOrd="0" parTransId="{B0C8065F-D400-41C9-B576-EDC25611F23D}" sibTransId="{033D64D5-CC10-4917-BAD2-C3D556F9C854}"/>
    <dgm:cxn modelId="{00981A8A-9423-46F2-ABD5-96855055497C}" srcId="{00C3FF9A-D14D-4FEF-AB1B-9A37301A6284}" destId="{8606FE70-AF6E-4175-8F14-FE0F24E767EB}" srcOrd="2" destOrd="0" parTransId="{A7135B97-5F0E-4193-8AE0-86BE29E17076}" sibTransId="{BE7B0713-70AB-4DA3-B6EB-D54F04680FC9}"/>
    <dgm:cxn modelId="{7CA3DD76-A50C-4817-A00B-0A1532B208F6}" type="presOf" srcId="{00C3FF9A-D14D-4FEF-AB1B-9A37301A6284}" destId="{559C2B3A-379F-4C35-A339-5499CB042C33}" srcOrd="0" destOrd="0" presId="urn:microsoft.com/office/officeart/2005/8/layout/arrow2"/>
    <dgm:cxn modelId="{C407286B-5658-4178-927E-88860A18ADF6}" type="presParOf" srcId="{559C2B3A-379F-4C35-A339-5499CB042C33}" destId="{A7714133-905D-4994-BEED-F8C5B479726D}" srcOrd="0" destOrd="0" presId="urn:microsoft.com/office/officeart/2005/8/layout/arrow2"/>
    <dgm:cxn modelId="{EE0B0A51-34DC-492C-8CC0-FE916C0C5749}" type="presParOf" srcId="{559C2B3A-379F-4C35-A339-5499CB042C33}" destId="{052832B6-721F-41BC-BB07-0E7200FF9BB3}" srcOrd="1" destOrd="0" presId="urn:microsoft.com/office/officeart/2005/8/layout/arrow2"/>
    <dgm:cxn modelId="{7971738D-EA6A-495A-AB6D-10EE458DFA28}" type="presParOf" srcId="{052832B6-721F-41BC-BB07-0E7200FF9BB3}" destId="{CE869124-7AF6-4161-807B-EED43EBB4DDA}" srcOrd="0" destOrd="1" presId="urn:microsoft.com/office/officeart/2005/8/layout/arrow2"/>
    <dgm:cxn modelId="{F67C61B7-130B-439E-8DB4-7684CFBB4C23}" type="presParOf" srcId="{052832B6-721F-41BC-BB07-0E7200FF9BB3}" destId="{BA26A4E9-4AE2-42DB-AE25-A9132A5F87A8}" srcOrd="1" destOrd="1" presId="urn:microsoft.com/office/officeart/2005/8/layout/arrow2"/>
    <dgm:cxn modelId="{CF383A12-8C81-47D8-B4D5-47EA58F3BE00}" type="presOf" srcId="{1034FEB5-A03A-4CA2-A076-E8EC6ED5FE3D}" destId="{BA26A4E9-4AE2-42DB-AE25-A9132A5F87A8}" srcOrd="0" destOrd="0" presId="urn:microsoft.com/office/officeart/2005/8/layout/arrow2"/>
    <dgm:cxn modelId="{34CA9B10-B0DB-417E-8C43-5D4F87D65BBA}" type="presParOf" srcId="{052832B6-721F-41BC-BB07-0E7200FF9BB3}" destId="{133B1644-2587-4D7F-B67D-6D81855D4046}" srcOrd="2" destOrd="1" presId="urn:microsoft.com/office/officeart/2005/8/layout/arrow2"/>
    <dgm:cxn modelId="{F5C636F2-1F74-497D-83A9-71FA91D5836C}" type="presParOf" srcId="{052832B6-721F-41BC-BB07-0E7200FF9BB3}" destId="{EBBDF3BA-41CE-430B-B3E9-E71FAE47D0E3}" srcOrd="3" destOrd="1" presId="urn:microsoft.com/office/officeart/2005/8/layout/arrow2"/>
    <dgm:cxn modelId="{F3540F3F-08F3-4C5F-B6BB-61F88EACE69F}" type="presOf" srcId="{07804D65-B857-43DC-8AF8-F5310C8A9254}" destId="{EBBDF3BA-41CE-430B-B3E9-E71FAE47D0E3}" srcOrd="0" destOrd="0" presId="urn:microsoft.com/office/officeart/2005/8/layout/arrow2"/>
    <dgm:cxn modelId="{F73177A9-89D7-44C0-BA26-01FABA1EB91C}" type="presParOf" srcId="{052832B6-721F-41BC-BB07-0E7200FF9BB3}" destId="{61ECD666-B2E5-46DC-8842-3B7561C8DC34}" srcOrd="4" destOrd="1" presId="urn:microsoft.com/office/officeart/2005/8/layout/arrow2"/>
    <dgm:cxn modelId="{892B4BD2-87F3-4105-9DAD-15BB51A56DB3}" type="presParOf" srcId="{052832B6-721F-41BC-BB07-0E7200FF9BB3}" destId="{DF0CDB76-03D3-4BEF-AA13-668011A3FA1A}" srcOrd="5" destOrd="1" presId="urn:microsoft.com/office/officeart/2005/8/layout/arrow2"/>
    <dgm:cxn modelId="{E2C217F5-FA40-4AAB-967D-F324A3D78D84}" type="presOf" srcId="{8606FE70-AF6E-4175-8F14-FE0F24E767EB}" destId="{DF0CDB76-03D3-4BEF-AA13-668011A3FA1A}" srcOrd="0" destOrd="0" presId="urn:microsoft.com/office/officeart/2005/8/layout/arrow2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080000"/>
        <a:chOff x="0" y="0"/>
        <a:chExt cx="8128000" cy="5080000"/>
      </a:xfrm>
    </dsp:grpSpPr>
    <dsp:sp modelId="{A7714133-905D-4994-BEED-F8C5B479726D}">
      <dsp:nvSpPr>
        <dsp:cNvPr id="3" name="形状 2"/>
        <dsp:cNvSpPr/>
      </dsp:nvSpPr>
      <dsp:spPr bwMode="white">
        <a:xfrm>
          <a:off x="0" y="169228"/>
          <a:ext cx="8128000" cy="5080000"/>
        </a:xfrm>
        <a:prstGeom prst="swooshArrow">
          <a:avLst>
            <a:gd name="adj1" fmla="val 25000"/>
            <a:gd name="adj2" fmla="val 25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169228"/>
        <a:ext cx="8128000" cy="5080000"/>
      </dsp:txXfrm>
    </dsp:sp>
    <dsp:sp modelId="{CE869124-7AF6-4161-807B-EED43EBB4DDA}">
      <dsp:nvSpPr>
        <dsp:cNvPr id="4" name="椭圆 3"/>
        <dsp:cNvSpPr/>
      </dsp:nvSpPr>
      <dsp:spPr bwMode="white">
        <a:xfrm>
          <a:off x="1032256" y="3675444"/>
          <a:ext cx="211328" cy="211328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032256" y="3675444"/>
        <a:ext cx="211328" cy="211328"/>
      </dsp:txXfrm>
    </dsp:sp>
    <dsp:sp modelId="{BA26A4E9-4AE2-42DB-AE25-A9132A5F87A8}">
      <dsp:nvSpPr>
        <dsp:cNvPr id="5" name="矩形 4"/>
        <dsp:cNvSpPr/>
      </dsp:nvSpPr>
      <dsp:spPr bwMode="white">
        <a:xfrm>
          <a:off x="1137920" y="3781108"/>
          <a:ext cx="1893824" cy="146812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11978" tIns="0" rIns="0" bIns="0" anchor="t"/>
        <a:lstStyle>
          <a:lvl1pPr algn="l">
            <a:defRPr sz="6100"/>
          </a:lvl1pPr>
          <a:lvl2pPr marL="285750" indent="-285750" algn="l">
            <a:defRPr sz="4700"/>
          </a:lvl2pPr>
          <a:lvl3pPr marL="571500" indent="-285750" algn="l">
            <a:defRPr sz="4700"/>
          </a:lvl3pPr>
          <a:lvl4pPr marL="857250" indent="-285750" algn="l">
            <a:defRPr sz="4700"/>
          </a:lvl4pPr>
          <a:lvl5pPr marL="1143000" indent="-285750" algn="l">
            <a:defRPr sz="4700"/>
          </a:lvl5pPr>
          <a:lvl6pPr marL="1428750" indent="-285750" algn="l">
            <a:defRPr sz="4700"/>
          </a:lvl6pPr>
          <a:lvl7pPr marL="1714500" indent="-285750" algn="l">
            <a:defRPr sz="4700"/>
          </a:lvl7pPr>
          <a:lvl8pPr marL="2000250" indent="-285750" algn="l">
            <a:defRPr sz="4700"/>
          </a:lvl8pPr>
          <a:lvl9pPr marL="2286000" indent="-285750" algn="l">
            <a:defRPr sz="4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>
            <a:solidFill>
              <a:schemeClr val="tx1"/>
            </a:solidFill>
          </a:endParaRPr>
        </a:p>
      </dsp:txBody>
      <dsp:txXfrm>
        <a:off x="1137920" y="3781108"/>
        <a:ext cx="1893824" cy="1468120"/>
      </dsp:txXfrm>
    </dsp:sp>
    <dsp:sp modelId="{133B1644-2587-4D7F-B67D-6D81855D4046}">
      <dsp:nvSpPr>
        <dsp:cNvPr id="6" name="椭圆 5"/>
        <dsp:cNvSpPr/>
      </dsp:nvSpPr>
      <dsp:spPr bwMode="white">
        <a:xfrm>
          <a:off x="2897632" y="2294700"/>
          <a:ext cx="382016" cy="38201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897632" y="2294700"/>
        <a:ext cx="382016" cy="382016"/>
      </dsp:txXfrm>
    </dsp:sp>
    <dsp:sp modelId="{EBBDF3BA-41CE-430B-B3E9-E71FAE47D0E3}">
      <dsp:nvSpPr>
        <dsp:cNvPr id="7" name="矩形 6"/>
        <dsp:cNvSpPr/>
      </dsp:nvSpPr>
      <dsp:spPr bwMode="white">
        <a:xfrm>
          <a:off x="3088640" y="2485708"/>
          <a:ext cx="1950720" cy="276352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202422" tIns="0" rIns="0" bIns="0" anchor="t"/>
        <a:lstStyle>
          <a:lvl1pPr algn="l">
            <a:defRPr sz="6100"/>
          </a:lvl1pPr>
          <a:lvl2pPr marL="285750" indent="-285750" algn="l">
            <a:defRPr sz="4700"/>
          </a:lvl2pPr>
          <a:lvl3pPr marL="571500" indent="-285750" algn="l">
            <a:defRPr sz="4700"/>
          </a:lvl3pPr>
          <a:lvl4pPr marL="857250" indent="-285750" algn="l">
            <a:defRPr sz="4700"/>
          </a:lvl4pPr>
          <a:lvl5pPr marL="1143000" indent="-285750" algn="l">
            <a:defRPr sz="4700"/>
          </a:lvl5pPr>
          <a:lvl6pPr marL="1428750" indent="-285750" algn="l">
            <a:defRPr sz="4700"/>
          </a:lvl6pPr>
          <a:lvl7pPr marL="1714500" indent="-285750" algn="l">
            <a:defRPr sz="4700"/>
          </a:lvl7pPr>
          <a:lvl8pPr marL="2000250" indent="-285750" algn="l">
            <a:defRPr sz="4700"/>
          </a:lvl8pPr>
          <a:lvl9pPr marL="2286000" indent="-285750" algn="l">
            <a:defRPr sz="4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</dsp:txBody>
      <dsp:txXfrm>
        <a:off x="3088640" y="2485708"/>
        <a:ext cx="1950720" cy="2763520"/>
      </dsp:txXfrm>
    </dsp:sp>
    <dsp:sp modelId="{61ECD666-B2E5-46DC-8842-3B7561C8DC34}">
      <dsp:nvSpPr>
        <dsp:cNvPr id="8" name="椭圆 7"/>
        <dsp:cNvSpPr/>
      </dsp:nvSpPr>
      <dsp:spPr bwMode="white">
        <a:xfrm>
          <a:off x="5140960" y="1454468"/>
          <a:ext cx="528320" cy="52832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140960" y="1454468"/>
        <a:ext cx="528320" cy="528320"/>
      </dsp:txXfrm>
    </dsp:sp>
    <dsp:sp modelId="{DF0CDB76-03D3-4BEF-AA13-668011A3FA1A}">
      <dsp:nvSpPr>
        <dsp:cNvPr id="9" name="矩形 8"/>
        <dsp:cNvSpPr/>
      </dsp:nvSpPr>
      <dsp:spPr bwMode="white">
        <a:xfrm>
          <a:off x="5405120" y="1718628"/>
          <a:ext cx="1950720" cy="35306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279945" tIns="0" rIns="0" bIns="0" anchor="t"/>
        <a:lstStyle>
          <a:lvl1pPr algn="l">
            <a:defRPr sz="6100"/>
          </a:lvl1pPr>
          <a:lvl2pPr marL="285750" indent="-285750" algn="l">
            <a:defRPr sz="4700"/>
          </a:lvl2pPr>
          <a:lvl3pPr marL="571500" indent="-285750" algn="l">
            <a:defRPr sz="4700"/>
          </a:lvl3pPr>
          <a:lvl4pPr marL="857250" indent="-285750" algn="l">
            <a:defRPr sz="4700"/>
          </a:lvl4pPr>
          <a:lvl5pPr marL="1143000" indent="-285750" algn="l">
            <a:defRPr sz="4700"/>
          </a:lvl5pPr>
          <a:lvl6pPr marL="1428750" indent="-285750" algn="l">
            <a:defRPr sz="4700"/>
          </a:lvl6pPr>
          <a:lvl7pPr marL="1714500" indent="-285750" algn="l">
            <a:defRPr sz="4700"/>
          </a:lvl7pPr>
          <a:lvl8pPr marL="2000250" indent="-285750" algn="l">
            <a:defRPr sz="4700"/>
          </a:lvl8pPr>
          <a:lvl9pPr marL="2286000" indent="-285750" algn="l">
            <a:defRPr sz="4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</dsp:txBody>
      <dsp:txXfrm>
        <a:off x="5405120" y="1718628"/>
        <a:ext cx="1950720" cy="3530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62C5E-B61C-4858-B376-48E3E36C13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A25F2-EFCA-4C4C-A3CA-41293FEE57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549338" y="6134957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66673" y="6196528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549338" y="6134957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66673" y="6196528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858000"/>
          </a:xfrm>
        </p:spPr>
        <p:txBody>
          <a:bodyPr tIns="137160">
            <a:norm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08098"/>
            <a:ext cx="12195175" cy="1900747"/>
          </a:xfrm>
          <a:custGeom>
            <a:avLst/>
            <a:gdLst>
              <a:gd name="connsiteX0" fmla="*/ 0 w 12192000"/>
              <a:gd name="connsiteY0" fmla="*/ 0 h 1900747"/>
              <a:gd name="connsiteX1" fmla="*/ 12192000 w 12192000"/>
              <a:gd name="connsiteY1" fmla="*/ 0 h 1900747"/>
              <a:gd name="connsiteX2" fmla="*/ 12192000 w 12192000"/>
              <a:gd name="connsiteY2" fmla="*/ 1900747 h 1900747"/>
              <a:gd name="connsiteX3" fmla="*/ 0 w 12192000"/>
              <a:gd name="connsiteY3" fmla="*/ 1900747 h 190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00747">
                <a:moveTo>
                  <a:pt x="0" y="0"/>
                </a:moveTo>
                <a:lnTo>
                  <a:pt x="12192000" y="0"/>
                </a:lnTo>
                <a:lnTo>
                  <a:pt x="12192000" y="1900747"/>
                </a:lnTo>
                <a:lnTo>
                  <a:pt x="0" y="190074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165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2781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41203" y="40050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539503" y="2872080"/>
            <a:ext cx="4555600" cy="3024046"/>
          </a:xfrm>
          <a:custGeom>
            <a:avLst/>
            <a:gdLst>
              <a:gd name="connsiteX0" fmla="*/ 0 w 4554414"/>
              <a:gd name="connsiteY0" fmla="*/ 0 h 3024046"/>
              <a:gd name="connsiteX1" fmla="*/ 4554414 w 4554414"/>
              <a:gd name="connsiteY1" fmla="*/ 0 h 3024046"/>
              <a:gd name="connsiteX2" fmla="*/ 4554414 w 4554414"/>
              <a:gd name="connsiteY2" fmla="*/ 3024046 h 3024046"/>
              <a:gd name="connsiteX3" fmla="*/ 0 w 4554414"/>
              <a:gd name="connsiteY3" fmla="*/ 3024046 h 302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414" h="3024046">
                <a:moveTo>
                  <a:pt x="0" y="0"/>
                </a:moveTo>
                <a:lnTo>
                  <a:pt x="4554414" y="0"/>
                </a:lnTo>
                <a:lnTo>
                  <a:pt x="4554414" y="3024046"/>
                </a:lnTo>
                <a:lnTo>
                  <a:pt x="0" y="3024046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25278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28685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761418" y="1720635"/>
            <a:ext cx="3349191" cy="4464425"/>
          </a:xfrm>
          <a:custGeom>
            <a:avLst/>
            <a:gdLst>
              <a:gd name="connsiteX0" fmla="*/ 0 w 3348319"/>
              <a:gd name="connsiteY0" fmla="*/ 0 h 4464425"/>
              <a:gd name="connsiteX1" fmla="*/ 3348319 w 3348319"/>
              <a:gd name="connsiteY1" fmla="*/ 0 h 4464425"/>
              <a:gd name="connsiteX2" fmla="*/ 3348319 w 3348319"/>
              <a:gd name="connsiteY2" fmla="*/ 4464425 h 4464425"/>
              <a:gd name="connsiteX3" fmla="*/ 0 w 3348319"/>
              <a:gd name="connsiteY3" fmla="*/ 4464425 h 44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319" h="4464425">
                <a:moveTo>
                  <a:pt x="0" y="0"/>
                </a:moveTo>
                <a:lnTo>
                  <a:pt x="3348319" y="0"/>
                </a:lnTo>
                <a:lnTo>
                  <a:pt x="3348319" y="4464425"/>
                </a:lnTo>
                <a:lnTo>
                  <a:pt x="0" y="446442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22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638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45734" y="1324007"/>
            <a:ext cx="3899407" cy="5533995"/>
          </a:xfrm>
          <a:custGeom>
            <a:avLst/>
            <a:gdLst>
              <a:gd name="connsiteX0" fmla="*/ 0 w 3898392"/>
              <a:gd name="connsiteY0" fmla="*/ 0 h 5533995"/>
              <a:gd name="connsiteX1" fmla="*/ 3898392 w 3898392"/>
              <a:gd name="connsiteY1" fmla="*/ 0 h 5533995"/>
              <a:gd name="connsiteX2" fmla="*/ 3898392 w 3898392"/>
              <a:gd name="connsiteY2" fmla="*/ 5533995 h 5533995"/>
              <a:gd name="connsiteX3" fmla="*/ 0 w 3898392"/>
              <a:gd name="connsiteY3" fmla="*/ 5533995 h 553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392" h="5533995">
                <a:moveTo>
                  <a:pt x="0" y="0"/>
                </a:moveTo>
                <a:lnTo>
                  <a:pt x="3898392" y="0"/>
                </a:lnTo>
                <a:lnTo>
                  <a:pt x="3898392" y="5533995"/>
                </a:lnTo>
                <a:lnTo>
                  <a:pt x="0" y="553399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276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892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858000"/>
          </a:xfrm>
        </p:spPr>
        <p:txBody>
          <a:bodyPr tIns="137160">
            <a:norm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549338" y="6134957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66673" y="6196528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858000"/>
          </a:xfrm>
        </p:spPr>
        <p:txBody>
          <a:bodyPr tIns="137160">
            <a:norm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08098"/>
            <a:ext cx="12195175" cy="1900747"/>
          </a:xfrm>
          <a:custGeom>
            <a:avLst/>
            <a:gdLst>
              <a:gd name="connsiteX0" fmla="*/ 0 w 12192000"/>
              <a:gd name="connsiteY0" fmla="*/ 0 h 1900747"/>
              <a:gd name="connsiteX1" fmla="*/ 12192000 w 12192000"/>
              <a:gd name="connsiteY1" fmla="*/ 0 h 1900747"/>
              <a:gd name="connsiteX2" fmla="*/ 12192000 w 12192000"/>
              <a:gd name="connsiteY2" fmla="*/ 1900747 h 1900747"/>
              <a:gd name="connsiteX3" fmla="*/ 0 w 12192000"/>
              <a:gd name="connsiteY3" fmla="*/ 1900747 h 190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00747">
                <a:moveTo>
                  <a:pt x="0" y="0"/>
                </a:moveTo>
                <a:lnTo>
                  <a:pt x="12192000" y="0"/>
                </a:lnTo>
                <a:lnTo>
                  <a:pt x="12192000" y="1900747"/>
                </a:lnTo>
                <a:lnTo>
                  <a:pt x="0" y="190074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165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2781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41203" y="40050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539503" y="2872080"/>
            <a:ext cx="4555600" cy="3024046"/>
          </a:xfrm>
          <a:custGeom>
            <a:avLst/>
            <a:gdLst>
              <a:gd name="connsiteX0" fmla="*/ 0 w 4554414"/>
              <a:gd name="connsiteY0" fmla="*/ 0 h 3024046"/>
              <a:gd name="connsiteX1" fmla="*/ 4554414 w 4554414"/>
              <a:gd name="connsiteY1" fmla="*/ 0 h 3024046"/>
              <a:gd name="connsiteX2" fmla="*/ 4554414 w 4554414"/>
              <a:gd name="connsiteY2" fmla="*/ 3024046 h 3024046"/>
              <a:gd name="connsiteX3" fmla="*/ 0 w 4554414"/>
              <a:gd name="connsiteY3" fmla="*/ 3024046 h 302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414" h="3024046">
                <a:moveTo>
                  <a:pt x="0" y="0"/>
                </a:moveTo>
                <a:lnTo>
                  <a:pt x="4554414" y="0"/>
                </a:lnTo>
                <a:lnTo>
                  <a:pt x="4554414" y="3024046"/>
                </a:lnTo>
                <a:lnTo>
                  <a:pt x="0" y="3024046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25278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28685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761418" y="1720635"/>
            <a:ext cx="3349191" cy="4464425"/>
          </a:xfrm>
          <a:custGeom>
            <a:avLst/>
            <a:gdLst>
              <a:gd name="connsiteX0" fmla="*/ 0 w 3348319"/>
              <a:gd name="connsiteY0" fmla="*/ 0 h 4464425"/>
              <a:gd name="connsiteX1" fmla="*/ 3348319 w 3348319"/>
              <a:gd name="connsiteY1" fmla="*/ 0 h 4464425"/>
              <a:gd name="connsiteX2" fmla="*/ 3348319 w 3348319"/>
              <a:gd name="connsiteY2" fmla="*/ 4464425 h 4464425"/>
              <a:gd name="connsiteX3" fmla="*/ 0 w 3348319"/>
              <a:gd name="connsiteY3" fmla="*/ 4464425 h 44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319" h="4464425">
                <a:moveTo>
                  <a:pt x="0" y="0"/>
                </a:moveTo>
                <a:lnTo>
                  <a:pt x="3348319" y="0"/>
                </a:lnTo>
                <a:lnTo>
                  <a:pt x="3348319" y="4464425"/>
                </a:lnTo>
                <a:lnTo>
                  <a:pt x="0" y="446442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22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638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45734" y="1324007"/>
            <a:ext cx="3899407" cy="5533995"/>
          </a:xfrm>
          <a:custGeom>
            <a:avLst/>
            <a:gdLst>
              <a:gd name="connsiteX0" fmla="*/ 0 w 3898392"/>
              <a:gd name="connsiteY0" fmla="*/ 0 h 5533995"/>
              <a:gd name="connsiteX1" fmla="*/ 3898392 w 3898392"/>
              <a:gd name="connsiteY1" fmla="*/ 0 h 5533995"/>
              <a:gd name="connsiteX2" fmla="*/ 3898392 w 3898392"/>
              <a:gd name="connsiteY2" fmla="*/ 5533995 h 5533995"/>
              <a:gd name="connsiteX3" fmla="*/ 0 w 3898392"/>
              <a:gd name="connsiteY3" fmla="*/ 5533995 h 553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392" h="5533995">
                <a:moveTo>
                  <a:pt x="0" y="0"/>
                </a:moveTo>
                <a:lnTo>
                  <a:pt x="3898392" y="0"/>
                </a:lnTo>
                <a:lnTo>
                  <a:pt x="3898392" y="5533995"/>
                </a:lnTo>
                <a:lnTo>
                  <a:pt x="0" y="553399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276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892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08098"/>
            <a:ext cx="12195175" cy="1900747"/>
          </a:xfrm>
          <a:custGeom>
            <a:avLst/>
            <a:gdLst>
              <a:gd name="connsiteX0" fmla="*/ 0 w 12192000"/>
              <a:gd name="connsiteY0" fmla="*/ 0 h 1900747"/>
              <a:gd name="connsiteX1" fmla="*/ 12192000 w 12192000"/>
              <a:gd name="connsiteY1" fmla="*/ 0 h 1900747"/>
              <a:gd name="connsiteX2" fmla="*/ 12192000 w 12192000"/>
              <a:gd name="connsiteY2" fmla="*/ 1900747 h 1900747"/>
              <a:gd name="connsiteX3" fmla="*/ 0 w 12192000"/>
              <a:gd name="connsiteY3" fmla="*/ 1900747 h 190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00747">
                <a:moveTo>
                  <a:pt x="0" y="0"/>
                </a:moveTo>
                <a:lnTo>
                  <a:pt x="12192000" y="0"/>
                </a:lnTo>
                <a:lnTo>
                  <a:pt x="12192000" y="1900747"/>
                </a:lnTo>
                <a:lnTo>
                  <a:pt x="0" y="190074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165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2781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549338" y="6134957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66673" y="6196528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858000"/>
          </a:xfrm>
        </p:spPr>
        <p:txBody>
          <a:bodyPr tIns="137160">
            <a:norm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08098"/>
            <a:ext cx="12195175" cy="1900747"/>
          </a:xfrm>
          <a:custGeom>
            <a:avLst/>
            <a:gdLst>
              <a:gd name="connsiteX0" fmla="*/ 0 w 12192000"/>
              <a:gd name="connsiteY0" fmla="*/ 0 h 1900747"/>
              <a:gd name="connsiteX1" fmla="*/ 12192000 w 12192000"/>
              <a:gd name="connsiteY1" fmla="*/ 0 h 1900747"/>
              <a:gd name="connsiteX2" fmla="*/ 12192000 w 12192000"/>
              <a:gd name="connsiteY2" fmla="*/ 1900747 h 1900747"/>
              <a:gd name="connsiteX3" fmla="*/ 0 w 12192000"/>
              <a:gd name="connsiteY3" fmla="*/ 1900747 h 190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00747">
                <a:moveTo>
                  <a:pt x="0" y="0"/>
                </a:moveTo>
                <a:lnTo>
                  <a:pt x="12192000" y="0"/>
                </a:lnTo>
                <a:lnTo>
                  <a:pt x="12192000" y="1900747"/>
                </a:lnTo>
                <a:lnTo>
                  <a:pt x="0" y="190074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165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2781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41203" y="40050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539503" y="2872080"/>
            <a:ext cx="4555600" cy="3024046"/>
          </a:xfrm>
          <a:custGeom>
            <a:avLst/>
            <a:gdLst>
              <a:gd name="connsiteX0" fmla="*/ 0 w 4554414"/>
              <a:gd name="connsiteY0" fmla="*/ 0 h 3024046"/>
              <a:gd name="connsiteX1" fmla="*/ 4554414 w 4554414"/>
              <a:gd name="connsiteY1" fmla="*/ 0 h 3024046"/>
              <a:gd name="connsiteX2" fmla="*/ 4554414 w 4554414"/>
              <a:gd name="connsiteY2" fmla="*/ 3024046 h 3024046"/>
              <a:gd name="connsiteX3" fmla="*/ 0 w 4554414"/>
              <a:gd name="connsiteY3" fmla="*/ 3024046 h 302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414" h="3024046">
                <a:moveTo>
                  <a:pt x="0" y="0"/>
                </a:moveTo>
                <a:lnTo>
                  <a:pt x="4554414" y="0"/>
                </a:lnTo>
                <a:lnTo>
                  <a:pt x="4554414" y="3024046"/>
                </a:lnTo>
                <a:lnTo>
                  <a:pt x="0" y="3024046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25278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28685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761418" y="1720635"/>
            <a:ext cx="3349191" cy="4464425"/>
          </a:xfrm>
          <a:custGeom>
            <a:avLst/>
            <a:gdLst>
              <a:gd name="connsiteX0" fmla="*/ 0 w 3348319"/>
              <a:gd name="connsiteY0" fmla="*/ 0 h 4464425"/>
              <a:gd name="connsiteX1" fmla="*/ 3348319 w 3348319"/>
              <a:gd name="connsiteY1" fmla="*/ 0 h 4464425"/>
              <a:gd name="connsiteX2" fmla="*/ 3348319 w 3348319"/>
              <a:gd name="connsiteY2" fmla="*/ 4464425 h 4464425"/>
              <a:gd name="connsiteX3" fmla="*/ 0 w 3348319"/>
              <a:gd name="connsiteY3" fmla="*/ 4464425 h 44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319" h="4464425">
                <a:moveTo>
                  <a:pt x="0" y="0"/>
                </a:moveTo>
                <a:lnTo>
                  <a:pt x="3348319" y="0"/>
                </a:lnTo>
                <a:lnTo>
                  <a:pt x="3348319" y="4464425"/>
                </a:lnTo>
                <a:lnTo>
                  <a:pt x="0" y="446442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22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638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45734" y="1324007"/>
            <a:ext cx="3899407" cy="5533995"/>
          </a:xfrm>
          <a:custGeom>
            <a:avLst/>
            <a:gdLst>
              <a:gd name="connsiteX0" fmla="*/ 0 w 3898392"/>
              <a:gd name="connsiteY0" fmla="*/ 0 h 5533995"/>
              <a:gd name="connsiteX1" fmla="*/ 3898392 w 3898392"/>
              <a:gd name="connsiteY1" fmla="*/ 0 h 5533995"/>
              <a:gd name="connsiteX2" fmla="*/ 3898392 w 3898392"/>
              <a:gd name="connsiteY2" fmla="*/ 5533995 h 5533995"/>
              <a:gd name="connsiteX3" fmla="*/ 0 w 3898392"/>
              <a:gd name="connsiteY3" fmla="*/ 5533995 h 553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392" h="5533995">
                <a:moveTo>
                  <a:pt x="0" y="0"/>
                </a:moveTo>
                <a:lnTo>
                  <a:pt x="3898392" y="0"/>
                </a:lnTo>
                <a:lnTo>
                  <a:pt x="3898392" y="5533995"/>
                </a:lnTo>
                <a:lnTo>
                  <a:pt x="0" y="553399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276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892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549338" y="6134957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66673" y="6196528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858000"/>
          </a:xfrm>
        </p:spPr>
        <p:txBody>
          <a:bodyPr tIns="137160">
            <a:norm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08098"/>
            <a:ext cx="12195175" cy="1900747"/>
          </a:xfrm>
          <a:custGeom>
            <a:avLst/>
            <a:gdLst>
              <a:gd name="connsiteX0" fmla="*/ 0 w 12192000"/>
              <a:gd name="connsiteY0" fmla="*/ 0 h 1900747"/>
              <a:gd name="connsiteX1" fmla="*/ 12192000 w 12192000"/>
              <a:gd name="connsiteY1" fmla="*/ 0 h 1900747"/>
              <a:gd name="connsiteX2" fmla="*/ 12192000 w 12192000"/>
              <a:gd name="connsiteY2" fmla="*/ 1900747 h 1900747"/>
              <a:gd name="connsiteX3" fmla="*/ 0 w 12192000"/>
              <a:gd name="connsiteY3" fmla="*/ 1900747 h 190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00747">
                <a:moveTo>
                  <a:pt x="0" y="0"/>
                </a:moveTo>
                <a:lnTo>
                  <a:pt x="12192000" y="0"/>
                </a:lnTo>
                <a:lnTo>
                  <a:pt x="12192000" y="1900747"/>
                </a:lnTo>
                <a:lnTo>
                  <a:pt x="0" y="190074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165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2781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41203" y="40050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539503" y="2872080"/>
            <a:ext cx="4555600" cy="3024046"/>
          </a:xfrm>
          <a:custGeom>
            <a:avLst/>
            <a:gdLst>
              <a:gd name="connsiteX0" fmla="*/ 0 w 4554414"/>
              <a:gd name="connsiteY0" fmla="*/ 0 h 3024046"/>
              <a:gd name="connsiteX1" fmla="*/ 4554414 w 4554414"/>
              <a:gd name="connsiteY1" fmla="*/ 0 h 3024046"/>
              <a:gd name="connsiteX2" fmla="*/ 4554414 w 4554414"/>
              <a:gd name="connsiteY2" fmla="*/ 3024046 h 3024046"/>
              <a:gd name="connsiteX3" fmla="*/ 0 w 4554414"/>
              <a:gd name="connsiteY3" fmla="*/ 3024046 h 302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414" h="3024046">
                <a:moveTo>
                  <a:pt x="0" y="0"/>
                </a:moveTo>
                <a:lnTo>
                  <a:pt x="4554414" y="0"/>
                </a:lnTo>
                <a:lnTo>
                  <a:pt x="4554414" y="3024046"/>
                </a:lnTo>
                <a:lnTo>
                  <a:pt x="0" y="3024046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25278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28685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761418" y="1720635"/>
            <a:ext cx="3349191" cy="4464425"/>
          </a:xfrm>
          <a:custGeom>
            <a:avLst/>
            <a:gdLst>
              <a:gd name="connsiteX0" fmla="*/ 0 w 3348319"/>
              <a:gd name="connsiteY0" fmla="*/ 0 h 4464425"/>
              <a:gd name="connsiteX1" fmla="*/ 3348319 w 3348319"/>
              <a:gd name="connsiteY1" fmla="*/ 0 h 4464425"/>
              <a:gd name="connsiteX2" fmla="*/ 3348319 w 3348319"/>
              <a:gd name="connsiteY2" fmla="*/ 4464425 h 4464425"/>
              <a:gd name="connsiteX3" fmla="*/ 0 w 3348319"/>
              <a:gd name="connsiteY3" fmla="*/ 4464425 h 44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319" h="4464425">
                <a:moveTo>
                  <a:pt x="0" y="0"/>
                </a:moveTo>
                <a:lnTo>
                  <a:pt x="3348319" y="0"/>
                </a:lnTo>
                <a:lnTo>
                  <a:pt x="3348319" y="4464425"/>
                </a:lnTo>
                <a:lnTo>
                  <a:pt x="0" y="446442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22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638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45734" y="1324007"/>
            <a:ext cx="3899407" cy="5533995"/>
          </a:xfrm>
          <a:custGeom>
            <a:avLst/>
            <a:gdLst>
              <a:gd name="connsiteX0" fmla="*/ 0 w 3898392"/>
              <a:gd name="connsiteY0" fmla="*/ 0 h 5533995"/>
              <a:gd name="connsiteX1" fmla="*/ 3898392 w 3898392"/>
              <a:gd name="connsiteY1" fmla="*/ 0 h 5533995"/>
              <a:gd name="connsiteX2" fmla="*/ 3898392 w 3898392"/>
              <a:gd name="connsiteY2" fmla="*/ 5533995 h 5533995"/>
              <a:gd name="connsiteX3" fmla="*/ 0 w 3898392"/>
              <a:gd name="connsiteY3" fmla="*/ 5533995 h 553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392" h="5533995">
                <a:moveTo>
                  <a:pt x="0" y="0"/>
                </a:moveTo>
                <a:lnTo>
                  <a:pt x="3898392" y="0"/>
                </a:lnTo>
                <a:lnTo>
                  <a:pt x="3898392" y="5533995"/>
                </a:lnTo>
                <a:lnTo>
                  <a:pt x="0" y="553399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276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892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41203" y="40050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549338" y="6134957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66673" y="6196528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858000"/>
          </a:xfrm>
        </p:spPr>
        <p:txBody>
          <a:bodyPr tIns="137160">
            <a:norm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08098"/>
            <a:ext cx="12195175" cy="1900747"/>
          </a:xfrm>
          <a:custGeom>
            <a:avLst/>
            <a:gdLst>
              <a:gd name="connsiteX0" fmla="*/ 0 w 12192000"/>
              <a:gd name="connsiteY0" fmla="*/ 0 h 1900747"/>
              <a:gd name="connsiteX1" fmla="*/ 12192000 w 12192000"/>
              <a:gd name="connsiteY1" fmla="*/ 0 h 1900747"/>
              <a:gd name="connsiteX2" fmla="*/ 12192000 w 12192000"/>
              <a:gd name="connsiteY2" fmla="*/ 1900747 h 1900747"/>
              <a:gd name="connsiteX3" fmla="*/ 0 w 12192000"/>
              <a:gd name="connsiteY3" fmla="*/ 1900747 h 190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00747">
                <a:moveTo>
                  <a:pt x="0" y="0"/>
                </a:moveTo>
                <a:lnTo>
                  <a:pt x="12192000" y="0"/>
                </a:lnTo>
                <a:lnTo>
                  <a:pt x="12192000" y="1900747"/>
                </a:lnTo>
                <a:lnTo>
                  <a:pt x="0" y="190074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165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2781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41203" y="40050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539503" y="2872080"/>
            <a:ext cx="4555600" cy="3024046"/>
          </a:xfrm>
          <a:custGeom>
            <a:avLst/>
            <a:gdLst>
              <a:gd name="connsiteX0" fmla="*/ 0 w 4554414"/>
              <a:gd name="connsiteY0" fmla="*/ 0 h 3024046"/>
              <a:gd name="connsiteX1" fmla="*/ 4554414 w 4554414"/>
              <a:gd name="connsiteY1" fmla="*/ 0 h 3024046"/>
              <a:gd name="connsiteX2" fmla="*/ 4554414 w 4554414"/>
              <a:gd name="connsiteY2" fmla="*/ 3024046 h 3024046"/>
              <a:gd name="connsiteX3" fmla="*/ 0 w 4554414"/>
              <a:gd name="connsiteY3" fmla="*/ 3024046 h 302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414" h="3024046">
                <a:moveTo>
                  <a:pt x="0" y="0"/>
                </a:moveTo>
                <a:lnTo>
                  <a:pt x="4554414" y="0"/>
                </a:lnTo>
                <a:lnTo>
                  <a:pt x="4554414" y="3024046"/>
                </a:lnTo>
                <a:lnTo>
                  <a:pt x="0" y="3024046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25278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28685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761418" y="1720635"/>
            <a:ext cx="3349191" cy="4464425"/>
          </a:xfrm>
          <a:custGeom>
            <a:avLst/>
            <a:gdLst>
              <a:gd name="connsiteX0" fmla="*/ 0 w 3348319"/>
              <a:gd name="connsiteY0" fmla="*/ 0 h 4464425"/>
              <a:gd name="connsiteX1" fmla="*/ 3348319 w 3348319"/>
              <a:gd name="connsiteY1" fmla="*/ 0 h 4464425"/>
              <a:gd name="connsiteX2" fmla="*/ 3348319 w 3348319"/>
              <a:gd name="connsiteY2" fmla="*/ 4464425 h 4464425"/>
              <a:gd name="connsiteX3" fmla="*/ 0 w 3348319"/>
              <a:gd name="connsiteY3" fmla="*/ 4464425 h 44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319" h="4464425">
                <a:moveTo>
                  <a:pt x="0" y="0"/>
                </a:moveTo>
                <a:lnTo>
                  <a:pt x="3348319" y="0"/>
                </a:lnTo>
                <a:lnTo>
                  <a:pt x="3348319" y="4464425"/>
                </a:lnTo>
                <a:lnTo>
                  <a:pt x="0" y="446442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22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638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45734" y="1324007"/>
            <a:ext cx="3899407" cy="5533995"/>
          </a:xfrm>
          <a:custGeom>
            <a:avLst/>
            <a:gdLst>
              <a:gd name="connsiteX0" fmla="*/ 0 w 3898392"/>
              <a:gd name="connsiteY0" fmla="*/ 0 h 5533995"/>
              <a:gd name="connsiteX1" fmla="*/ 3898392 w 3898392"/>
              <a:gd name="connsiteY1" fmla="*/ 0 h 5533995"/>
              <a:gd name="connsiteX2" fmla="*/ 3898392 w 3898392"/>
              <a:gd name="connsiteY2" fmla="*/ 5533995 h 5533995"/>
              <a:gd name="connsiteX3" fmla="*/ 0 w 3898392"/>
              <a:gd name="connsiteY3" fmla="*/ 5533995 h 553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392" h="5533995">
                <a:moveTo>
                  <a:pt x="0" y="0"/>
                </a:moveTo>
                <a:lnTo>
                  <a:pt x="3898392" y="0"/>
                </a:lnTo>
                <a:lnTo>
                  <a:pt x="3898392" y="5533995"/>
                </a:lnTo>
                <a:lnTo>
                  <a:pt x="0" y="553399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276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892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539503" y="2872080"/>
            <a:ext cx="4555600" cy="3024046"/>
          </a:xfrm>
          <a:custGeom>
            <a:avLst/>
            <a:gdLst>
              <a:gd name="connsiteX0" fmla="*/ 0 w 4554414"/>
              <a:gd name="connsiteY0" fmla="*/ 0 h 3024046"/>
              <a:gd name="connsiteX1" fmla="*/ 4554414 w 4554414"/>
              <a:gd name="connsiteY1" fmla="*/ 0 h 3024046"/>
              <a:gd name="connsiteX2" fmla="*/ 4554414 w 4554414"/>
              <a:gd name="connsiteY2" fmla="*/ 3024046 h 3024046"/>
              <a:gd name="connsiteX3" fmla="*/ 0 w 4554414"/>
              <a:gd name="connsiteY3" fmla="*/ 3024046 h 302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414" h="3024046">
                <a:moveTo>
                  <a:pt x="0" y="0"/>
                </a:moveTo>
                <a:lnTo>
                  <a:pt x="4554414" y="0"/>
                </a:lnTo>
                <a:lnTo>
                  <a:pt x="4554414" y="3024046"/>
                </a:lnTo>
                <a:lnTo>
                  <a:pt x="0" y="3024046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25278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28685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549338" y="6134957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66673" y="6196528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858000"/>
          </a:xfrm>
        </p:spPr>
        <p:txBody>
          <a:bodyPr tIns="137160">
            <a:norm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08098"/>
            <a:ext cx="12195175" cy="1900747"/>
          </a:xfrm>
          <a:custGeom>
            <a:avLst/>
            <a:gdLst>
              <a:gd name="connsiteX0" fmla="*/ 0 w 12192000"/>
              <a:gd name="connsiteY0" fmla="*/ 0 h 1900747"/>
              <a:gd name="connsiteX1" fmla="*/ 12192000 w 12192000"/>
              <a:gd name="connsiteY1" fmla="*/ 0 h 1900747"/>
              <a:gd name="connsiteX2" fmla="*/ 12192000 w 12192000"/>
              <a:gd name="connsiteY2" fmla="*/ 1900747 h 1900747"/>
              <a:gd name="connsiteX3" fmla="*/ 0 w 12192000"/>
              <a:gd name="connsiteY3" fmla="*/ 1900747 h 190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00747">
                <a:moveTo>
                  <a:pt x="0" y="0"/>
                </a:moveTo>
                <a:lnTo>
                  <a:pt x="12192000" y="0"/>
                </a:lnTo>
                <a:lnTo>
                  <a:pt x="12192000" y="1900747"/>
                </a:lnTo>
                <a:lnTo>
                  <a:pt x="0" y="190074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165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2781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41203" y="40050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539503" y="2872080"/>
            <a:ext cx="4555600" cy="3024046"/>
          </a:xfrm>
          <a:custGeom>
            <a:avLst/>
            <a:gdLst>
              <a:gd name="connsiteX0" fmla="*/ 0 w 4554414"/>
              <a:gd name="connsiteY0" fmla="*/ 0 h 3024046"/>
              <a:gd name="connsiteX1" fmla="*/ 4554414 w 4554414"/>
              <a:gd name="connsiteY1" fmla="*/ 0 h 3024046"/>
              <a:gd name="connsiteX2" fmla="*/ 4554414 w 4554414"/>
              <a:gd name="connsiteY2" fmla="*/ 3024046 h 3024046"/>
              <a:gd name="connsiteX3" fmla="*/ 0 w 4554414"/>
              <a:gd name="connsiteY3" fmla="*/ 3024046 h 302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414" h="3024046">
                <a:moveTo>
                  <a:pt x="0" y="0"/>
                </a:moveTo>
                <a:lnTo>
                  <a:pt x="4554414" y="0"/>
                </a:lnTo>
                <a:lnTo>
                  <a:pt x="4554414" y="3024046"/>
                </a:lnTo>
                <a:lnTo>
                  <a:pt x="0" y="3024046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25278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28685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761418" y="1720635"/>
            <a:ext cx="3349191" cy="4464425"/>
          </a:xfrm>
          <a:custGeom>
            <a:avLst/>
            <a:gdLst>
              <a:gd name="connsiteX0" fmla="*/ 0 w 3348319"/>
              <a:gd name="connsiteY0" fmla="*/ 0 h 4464425"/>
              <a:gd name="connsiteX1" fmla="*/ 3348319 w 3348319"/>
              <a:gd name="connsiteY1" fmla="*/ 0 h 4464425"/>
              <a:gd name="connsiteX2" fmla="*/ 3348319 w 3348319"/>
              <a:gd name="connsiteY2" fmla="*/ 4464425 h 4464425"/>
              <a:gd name="connsiteX3" fmla="*/ 0 w 3348319"/>
              <a:gd name="connsiteY3" fmla="*/ 4464425 h 44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319" h="4464425">
                <a:moveTo>
                  <a:pt x="0" y="0"/>
                </a:moveTo>
                <a:lnTo>
                  <a:pt x="3348319" y="0"/>
                </a:lnTo>
                <a:lnTo>
                  <a:pt x="3348319" y="4464425"/>
                </a:lnTo>
                <a:lnTo>
                  <a:pt x="0" y="446442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22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638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45734" y="1324007"/>
            <a:ext cx="3899407" cy="5533995"/>
          </a:xfrm>
          <a:custGeom>
            <a:avLst/>
            <a:gdLst>
              <a:gd name="connsiteX0" fmla="*/ 0 w 3898392"/>
              <a:gd name="connsiteY0" fmla="*/ 0 h 5533995"/>
              <a:gd name="connsiteX1" fmla="*/ 3898392 w 3898392"/>
              <a:gd name="connsiteY1" fmla="*/ 0 h 5533995"/>
              <a:gd name="connsiteX2" fmla="*/ 3898392 w 3898392"/>
              <a:gd name="connsiteY2" fmla="*/ 5533995 h 5533995"/>
              <a:gd name="connsiteX3" fmla="*/ 0 w 3898392"/>
              <a:gd name="connsiteY3" fmla="*/ 5533995 h 553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392" h="5533995">
                <a:moveTo>
                  <a:pt x="0" y="0"/>
                </a:moveTo>
                <a:lnTo>
                  <a:pt x="3898392" y="0"/>
                </a:lnTo>
                <a:lnTo>
                  <a:pt x="3898392" y="5533995"/>
                </a:lnTo>
                <a:lnTo>
                  <a:pt x="0" y="553399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276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892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761418" y="1720635"/>
            <a:ext cx="3349191" cy="4464425"/>
          </a:xfrm>
          <a:custGeom>
            <a:avLst/>
            <a:gdLst>
              <a:gd name="connsiteX0" fmla="*/ 0 w 3348319"/>
              <a:gd name="connsiteY0" fmla="*/ 0 h 4464425"/>
              <a:gd name="connsiteX1" fmla="*/ 3348319 w 3348319"/>
              <a:gd name="connsiteY1" fmla="*/ 0 h 4464425"/>
              <a:gd name="connsiteX2" fmla="*/ 3348319 w 3348319"/>
              <a:gd name="connsiteY2" fmla="*/ 4464425 h 4464425"/>
              <a:gd name="connsiteX3" fmla="*/ 0 w 3348319"/>
              <a:gd name="connsiteY3" fmla="*/ 4464425 h 44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319" h="4464425">
                <a:moveTo>
                  <a:pt x="0" y="0"/>
                </a:moveTo>
                <a:lnTo>
                  <a:pt x="3348319" y="0"/>
                </a:lnTo>
                <a:lnTo>
                  <a:pt x="3348319" y="4464425"/>
                </a:lnTo>
                <a:lnTo>
                  <a:pt x="0" y="446442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22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638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549338" y="6134957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66673" y="6196528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858000"/>
          </a:xfrm>
        </p:spPr>
        <p:txBody>
          <a:bodyPr tIns="137160">
            <a:norm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08098"/>
            <a:ext cx="12195175" cy="1900747"/>
          </a:xfrm>
          <a:custGeom>
            <a:avLst/>
            <a:gdLst>
              <a:gd name="connsiteX0" fmla="*/ 0 w 12192000"/>
              <a:gd name="connsiteY0" fmla="*/ 0 h 1900747"/>
              <a:gd name="connsiteX1" fmla="*/ 12192000 w 12192000"/>
              <a:gd name="connsiteY1" fmla="*/ 0 h 1900747"/>
              <a:gd name="connsiteX2" fmla="*/ 12192000 w 12192000"/>
              <a:gd name="connsiteY2" fmla="*/ 1900747 h 1900747"/>
              <a:gd name="connsiteX3" fmla="*/ 0 w 12192000"/>
              <a:gd name="connsiteY3" fmla="*/ 1900747 h 190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00747">
                <a:moveTo>
                  <a:pt x="0" y="0"/>
                </a:moveTo>
                <a:lnTo>
                  <a:pt x="12192000" y="0"/>
                </a:lnTo>
                <a:lnTo>
                  <a:pt x="12192000" y="1900747"/>
                </a:lnTo>
                <a:lnTo>
                  <a:pt x="0" y="190074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165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2781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41203" y="40050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539503" y="2872080"/>
            <a:ext cx="4555600" cy="3024046"/>
          </a:xfrm>
          <a:custGeom>
            <a:avLst/>
            <a:gdLst>
              <a:gd name="connsiteX0" fmla="*/ 0 w 4554414"/>
              <a:gd name="connsiteY0" fmla="*/ 0 h 3024046"/>
              <a:gd name="connsiteX1" fmla="*/ 4554414 w 4554414"/>
              <a:gd name="connsiteY1" fmla="*/ 0 h 3024046"/>
              <a:gd name="connsiteX2" fmla="*/ 4554414 w 4554414"/>
              <a:gd name="connsiteY2" fmla="*/ 3024046 h 3024046"/>
              <a:gd name="connsiteX3" fmla="*/ 0 w 4554414"/>
              <a:gd name="connsiteY3" fmla="*/ 3024046 h 302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414" h="3024046">
                <a:moveTo>
                  <a:pt x="0" y="0"/>
                </a:moveTo>
                <a:lnTo>
                  <a:pt x="4554414" y="0"/>
                </a:lnTo>
                <a:lnTo>
                  <a:pt x="4554414" y="3024046"/>
                </a:lnTo>
                <a:lnTo>
                  <a:pt x="0" y="3024046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25278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28685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761418" y="1720635"/>
            <a:ext cx="3349191" cy="4464425"/>
          </a:xfrm>
          <a:custGeom>
            <a:avLst/>
            <a:gdLst>
              <a:gd name="connsiteX0" fmla="*/ 0 w 3348319"/>
              <a:gd name="connsiteY0" fmla="*/ 0 h 4464425"/>
              <a:gd name="connsiteX1" fmla="*/ 3348319 w 3348319"/>
              <a:gd name="connsiteY1" fmla="*/ 0 h 4464425"/>
              <a:gd name="connsiteX2" fmla="*/ 3348319 w 3348319"/>
              <a:gd name="connsiteY2" fmla="*/ 4464425 h 4464425"/>
              <a:gd name="connsiteX3" fmla="*/ 0 w 3348319"/>
              <a:gd name="connsiteY3" fmla="*/ 4464425 h 44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319" h="4464425">
                <a:moveTo>
                  <a:pt x="0" y="0"/>
                </a:moveTo>
                <a:lnTo>
                  <a:pt x="3348319" y="0"/>
                </a:lnTo>
                <a:lnTo>
                  <a:pt x="3348319" y="4464425"/>
                </a:lnTo>
                <a:lnTo>
                  <a:pt x="0" y="446442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22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638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45734" y="1324007"/>
            <a:ext cx="3899407" cy="5533995"/>
          </a:xfrm>
          <a:custGeom>
            <a:avLst/>
            <a:gdLst>
              <a:gd name="connsiteX0" fmla="*/ 0 w 3898392"/>
              <a:gd name="connsiteY0" fmla="*/ 0 h 5533995"/>
              <a:gd name="connsiteX1" fmla="*/ 3898392 w 3898392"/>
              <a:gd name="connsiteY1" fmla="*/ 0 h 5533995"/>
              <a:gd name="connsiteX2" fmla="*/ 3898392 w 3898392"/>
              <a:gd name="connsiteY2" fmla="*/ 5533995 h 5533995"/>
              <a:gd name="connsiteX3" fmla="*/ 0 w 3898392"/>
              <a:gd name="connsiteY3" fmla="*/ 5533995 h 553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392" h="5533995">
                <a:moveTo>
                  <a:pt x="0" y="0"/>
                </a:moveTo>
                <a:lnTo>
                  <a:pt x="3898392" y="0"/>
                </a:lnTo>
                <a:lnTo>
                  <a:pt x="3898392" y="5533995"/>
                </a:lnTo>
                <a:lnTo>
                  <a:pt x="0" y="553399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276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892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45734" y="1324007"/>
            <a:ext cx="3899407" cy="5533995"/>
          </a:xfrm>
          <a:custGeom>
            <a:avLst/>
            <a:gdLst>
              <a:gd name="connsiteX0" fmla="*/ 0 w 3898392"/>
              <a:gd name="connsiteY0" fmla="*/ 0 h 5533995"/>
              <a:gd name="connsiteX1" fmla="*/ 3898392 w 3898392"/>
              <a:gd name="connsiteY1" fmla="*/ 0 h 5533995"/>
              <a:gd name="connsiteX2" fmla="*/ 3898392 w 3898392"/>
              <a:gd name="connsiteY2" fmla="*/ 5533995 h 5533995"/>
              <a:gd name="connsiteX3" fmla="*/ 0 w 3898392"/>
              <a:gd name="connsiteY3" fmla="*/ 5533995 h 553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392" h="5533995">
                <a:moveTo>
                  <a:pt x="0" y="0"/>
                </a:moveTo>
                <a:lnTo>
                  <a:pt x="3898392" y="0"/>
                </a:lnTo>
                <a:lnTo>
                  <a:pt x="3898392" y="5533995"/>
                </a:lnTo>
                <a:lnTo>
                  <a:pt x="0" y="553399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276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892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549338" y="6134957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66673" y="6196528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858000"/>
          </a:xfrm>
        </p:spPr>
        <p:txBody>
          <a:bodyPr tIns="137160">
            <a:norm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08098"/>
            <a:ext cx="12195175" cy="1900747"/>
          </a:xfrm>
          <a:custGeom>
            <a:avLst/>
            <a:gdLst>
              <a:gd name="connsiteX0" fmla="*/ 0 w 12192000"/>
              <a:gd name="connsiteY0" fmla="*/ 0 h 1900747"/>
              <a:gd name="connsiteX1" fmla="*/ 12192000 w 12192000"/>
              <a:gd name="connsiteY1" fmla="*/ 0 h 1900747"/>
              <a:gd name="connsiteX2" fmla="*/ 12192000 w 12192000"/>
              <a:gd name="connsiteY2" fmla="*/ 1900747 h 1900747"/>
              <a:gd name="connsiteX3" fmla="*/ 0 w 12192000"/>
              <a:gd name="connsiteY3" fmla="*/ 1900747 h 190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00747">
                <a:moveTo>
                  <a:pt x="0" y="0"/>
                </a:moveTo>
                <a:lnTo>
                  <a:pt x="12192000" y="0"/>
                </a:lnTo>
                <a:lnTo>
                  <a:pt x="12192000" y="1900747"/>
                </a:lnTo>
                <a:lnTo>
                  <a:pt x="0" y="190074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165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2781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41203" y="40050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67007"/>
            <a:ext cx="6097585" cy="2936949"/>
          </a:xfrm>
          <a:custGeom>
            <a:avLst/>
            <a:gdLst>
              <a:gd name="connsiteX0" fmla="*/ 0 w 6095998"/>
              <a:gd name="connsiteY0" fmla="*/ 0 h 2936949"/>
              <a:gd name="connsiteX1" fmla="*/ 6095998 w 6095998"/>
              <a:gd name="connsiteY1" fmla="*/ 0 h 2936949"/>
              <a:gd name="connsiteX2" fmla="*/ 6095998 w 6095998"/>
              <a:gd name="connsiteY2" fmla="*/ 2936949 h 2936949"/>
              <a:gd name="connsiteX3" fmla="*/ 0 w 6095998"/>
              <a:gd name="connsiteY3" fmla="*/ 2936949 h 293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2936949">
                <a:moveTo>
                  <a:pt x="0" y="0"/>
                </a:moveTo>
                <a:lnTo>
                  <a:pt x="6095998" y="0"/>
                </a:lnTo>
                <a:lnTo>
                  <a:pt x="6095998" y="2936949"/>
                </a:lnTo>
                <a:lnTo>
                  <a:pt x="0" y="2936949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9509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66673" y="617108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539503" y="2872080"/>
            <a:ext cx="4555600" cy="3024046"/>
          </a:xfrm>
          <a:custGeom>
            <a:avLst/>
            <a:gdLst>
              <a:gd name="connsiteX0" fmla="*/ 0 w 4554414"/>
              <a:gd name="connsiteY0" fmla="*/ 0 h 3024046"/>
              <a:gd name="connsiteX1" fmla="*/ 4554414 w 4554414"/>
              <a:gd name="connsiteY1" fmla="*/ 0 h 3024046"/>
              <a:gd name="connsiteX2" fmla="*/ 4554414 w 4554414"/>
              <a:gd name="connsiteY2" fmla="*/ 3024046 h 3024046"/>
              <a:gd name="connsiteX3" fmla="*/ 0 w 4554414"/>
              <a:gd name="connsiteY3" fmla="*/ 3024046 h 302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414" h="3024046">
                <a:moveTo>
                  <a:pt x="0" y="0"/>
                </a:moveTo>
                <a:lnTo>
                  <a:pt x="4554414" y="0"/>
                </a:lnTo>
                <a:lnTo>
                  <a:pt x="4554414" y="3024046"/>
                </a:lnTo>
                <a:lnTo>
                  <a:pt x="0" y="3024046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225278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286850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761418" y="1720635"/>
            <a:ext cx="3349191" cy="4464425"/>
          </a:xfrm>
          <a:custGeom>
            <a:avLst/>
            <a:gdLst>
              <a:gd name="connsiteX0" fmla="*/ 0 w 3348319"/>
              <a:gd name="connsiteY0" fmla="*/ 0 h 4464425"/>
              <a:gd name="connsiteX1" fmla="*/ 3348319 w 3348319"/>
              <a:gd name="connsiteY1" fmla="*/ 0 h 4464425"/>
              <a:gd name="connsiteX2" fmla="*/ 3348319 w 3348319"/>
              <a:gd name="connsiteY2" fmla="*/ 4464425 h 4464425"/>
              <a:gd name="connsiteX3" fmla="*/ 0 w 3348319"/>
              <a:gd name="connsiteY3" fmla="*/ 4464425 h 44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319" h="4464425">
                <a:moveTo>
                  <a:pt x="0" y="0"/>
                </a:moveTo>
                <a:lnTo>
                  <a:pt x="3348319" y="0"/>
                </a:lnTo>
                <a:lnTo>
                  <a:pt x="3348319" y="4464425"/>
                </a:lnTo>
                <a:lnTo>
                  <a:pt x="0" y="446442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022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638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45734" y="1324007"/>
            <a:ext cx="3899407" cy="5533995"/>
          </a:xfrm>
          <a:custGeom>
            <a:avLst/>
            <a:gdLst>
              <a:gd name="connsiteX0" fmla="*/ 0 w 3898392"/>
              <a:gd name="connsiteY0" fmla="*/ 0 h 5533995"/>
              <a:gd name="connsiteX1" fmla="*/ 3898392 w 3898392"/>
              <a:gd name="connsiteY1" fmla="*/ 0 h 5533995"/>
              <a:gd name="connsiteX2" fmla="*/ 3898392 w 3898392"/>
              <a:gd name="connsiteY2" fmla="*/ 5533995 h 5533995"/>
              <a:gd name="connsiteX3" fmla="*/ 0 w 3898392"/>
              <a:gd name="connsiteY3" fmla="*/ 5533995 h 553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392" h="5533995">
                <a:moveTo>
                  <a:pt x="0" y="0"/>
                </a:moveTo>
                <a:lnTo>
                  <a:pt x="3898392" y="0"/>
                </a:lnTo>
                <a:lnTo>
                  <a:pt x="3898392" y="5533995"/>
                </a:lnTo>
                <a:lnTo>
                  <a:pt x="0" y="553399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&amp; Drop Here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49338" y="6127651"/>
            <a:ext cx="431032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6673" y="6189222"/>
            <a:ext cx="39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1" Type="http://schemas.openxmlformats.org/officeDocument/2006/relationships/theme" Target="../theme/theme6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1" Type="http://schemas.openxmlformats.org/officeDocument/2006/relationships/theme" Target="../theme/theme7.xml"/><Relationship Id="rId1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1" Type="http://schemas.openxmlformats.org/officeDocument/2006/relationships/theme" Target="../theme/theme8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1.xml"/><Relationship Id="rId11" Type="http://schemas.openxmlformats.org/officeDocument/2006/relationships/theme" Target="../theme/theme9.xml"/><Relationship Id="rId1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D908-6DDF-4BBA-A625-8B055FA293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6F36-0A72-4476-A090-4AE50C9B2C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D908-6DDF-4BBA-A625-8B055FA293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6F36-0A72-4476-A090-4AE50C9B2C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D908-6DDF-4BBA-A625-8B055FA293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6F36-0A72-4476-A090-4AE50C9B2C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D908-6DDF-4BBA-A625-8B055FA293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6F36-0A72-4476-A090-4AE50C9B2C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D908-6DDF-4BBA-A625-8B055FA293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6F36-0A72-4476-A090-4AE50C9B2C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D908-6DDF-4BBA-A625-8B055FA293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6F36-0A72-4476-A090-4AE50C9B2C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D908-6DDF-4BBA-A625-8B055FA293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6F36-0A72-4476-A090-4AE50C9B2C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D908-6DDF-4BBA-A625-8B055FA293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6F36-0A72-4476-A090-4AE50C9B2C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D908-6DDF-4BBA-A625-8B055FA293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6F36-0A72-4476-A090-4AE50C9B2C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8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9.xml"/><Relationship Id="rId4" Type="http://schemas.microsoft.com/office/2007/relationships/hdphoto" Target="../media/hdphoto2.wdp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8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8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0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microsoft.com/office/2007/relationships/hdphoto" Target="../media/hdphoto3.wdp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88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GIF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microsoft.com/office/2007/relationships/hdphoto" Target="../media/hdphoto4.wdp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41327" y="-4565"/>
            <a:ext cx="12236502" cy="7105973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-95268" y="4220839"/>
            <a:ext cx="12245591" cy="2940894"/>
          </a:xfrm>
          <a:prstGeom prst="rect">
            <a:avLst/>
          </a:prstGeom>
          <a:blipFill dpi="0" rotWithShape="1">
            <a:blip r:embed="rId4" cstate="screen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26395" y="4581128"/>
            <a:ext cx="5442585" cy="5791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x-none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Project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x-none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lanning </a:t>
            </a:r>
            <a:r>
              <a:rPr lang="x-none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aper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6" name="标题 4"/>
          <p:cNvSpPr txBox="1"/>
          <p:nvPr/>
        </p:nvSpPr>
        <p:spPr>
          <a:xfrm>
            <a:off x="2713637" y="6165357"/>
            <a:ext cx="5544616" cy="53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 sz="1800" dirty="0">
                <a:solidFill>
                  <a:schemeClr val="accent3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上海徐家汇NSD1908        导师:周弘毅</a:t>
            </a:r>
            <a:endParaRPr lang="x-none" altLang="en-US" sz="1800" dirty="0">
              <a:solidFill>
                <a:schemeClr val="accent3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21123" y="5156631"/>
            <a:ext cx="8712968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wordpress应用案例分析</a:t>
            </a:r>
            <a:endParaRPr lang="x-none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-27324" y="4139568"/>
            <a:ext cx="7277040" cy="815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8421268" y="4139568"/>
            <a:ext cx="1265144" cy="8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9686413" y="4139568"/>
            <a:ext cx="1266711" cy="815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Rectangle 9"/>
          <p:cNvSpPr>
            <a:spLocks noChangeArrowheads="1"/>
          </p:cNvSpPr>
          <p:nvPr/>
        </p:nvSpPr>
        <p:spPr bwMode="auto">
          <a:xfrm>
            <a:off x="10953123" y="4139568"/>
            <a:ext cx="1265144" cy="81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 bwMode="auto">
          <a:xfrm>
            <a:off x="7207141" y="4139568"/>
            <a:ext cx="1266711" cy="815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/>
      <p:bldP spid="37" grpId="0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六边形 48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六边形 4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10345615" y="20461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image0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835" y="767080"/>
            <a:ext cx="5694045" cy="2257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93715" y="4653280"/>
            <a:ext cx="140208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9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？</a:t>
            </a:r>
            <a:endParaRPr lang="zh-CN" altLang="en-US" sz="96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47290" y="3024505"/>
            <a:ext cx="656780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一台</a:t>
            </a:r>
            <a:r>
              <a:rPr lang="en-US" altLang="zh-CN" sz="4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web</a:t>
            </a:r>
            <a:r>
              <a:rPr lang="zh-CN" altLang="en-US" sz="4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服务器能承受得住迪丽热巴女神的百万粉丝吗</a:t>
            </a:r>
            <a:endParaRPr lang="zh-CN" altLang="en-US" sz="44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六边形 48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六边形 4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10345615" y="20461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 rot="2700000">
            <a:off x="361541" y="6063873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 rot="2700000">
            <a:off x="4007049" y="6064008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 rot="2700000">
            <a:off x="7608570" y="6064250"/>
            <a:ext cx="607060" cy="575945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 descr="Screenshot_2019-11-06-00-21-00-840_com.tencent.mtt"/>
          <p:cNvPicPr>
            <a:picLocks noChangeAspect="1"/>
          </p:cNvPicPr>
          <p:nvPr/>
        </p:nvPicPr>
        <p:blipFill>
          <a:blip r:embed="rId1"/>
          <a:srcRect t="18769" b="19419"/>
          <a:stretch>
            <a:fillRect/>
          </a:stretch>
        </p:blipFill>
        <p:spPr>
          <a:xfrm>
            <a:off x="4702175" y="1183005"/>
            <a:ext cx="2791460" cy="4492625"/>
          </a:xfrm>
          <a:prstGeom prst="rect">
            <a:avLst/>
          </a:prstGeom>
        </p:spPr>
      </p:pic>
      <p:pic>
        <p:nvPicPr>
          <p:cNvPr id="9" name="图片 8" descr="333b1e56059e3fa588b10323a8fb5af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" y="1124585"/>
            <a:ext cx="4713605" cy="4492625"/>
          </a:xfrm>
          <a:prstGeom prst="rect">
            <a:avLst/>
          </a:prstGeom>
        </p:spPr>
      </p:pic>
      <p:pic>
        <p:nvPicPr>
          <p:cNvPr id="10" name="图片 9" descr="9369137c75e686301675c29c3611584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635" y="1203960"/>
            <a:ext cx="4628515" cy="44716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41095" y="612203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单一仓库</a:t>
            </a:r>
            <a:r>
              <a:rPr lang="zh-CN" altLang="en-US" sz="2400">
                <a:solidFill>
                  <a:schemeClr val="accent3"/>
                </a:solidFill>
                <a:effectLst/>
              </a:rPr>
              <a:t>供不应求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96935" y="612076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多个仓库</a:t>
            </a:r>
            <a:r>
              <a:rPr lang="zh-CN" altLang="en-US" sz="2400">
                <a:solidFill>
                  <a:schemeClr val="accent3"/>
                </a:solidFill>
                <a:effectLst/>
              </a:rPr>
              <a:t>供货十足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62930" y="6090285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调度员</a:t>
            </a:r>
            <a:endParaRPr lang="zh-CN" altLang="en-US" sz="2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9530" y="61785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双十一快到来</a:t>
            </a:r>
            <a:endParaRPr lang="zh-CN" alt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0" name="矩形 59"/>
          <p:cNvSpPr/>
          <p:nvPr/>
        </p:nvSpPr>
        <p:spPr>
          <a:xfrm rot="2700000">
            <a:off x="11322524" y="6063945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3220" y="692785"/>
            <a:ext cx="1798320" cy="3848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x-none" altLang="zh-CN">
                <a:ln/>
                <a:solidFill>
                  <a:schemeClr val="accent3"/>
                </a:solidFill>
                <a:effectLst/>
              </a:rPr>
              <a:t>单个web服务器</a:t>
            </a:r>
            <a:endParaRPr lang="x-none" altLang="zh-CN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37675" y="765175"/>
            <a:ext cx="1112520" cy="3848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x-none" altLang="zh-CN">
                <a:ln/>
                <a:solidFill>
                  <a:schemeClr val="accent3"/>
                </a:solidFill>
                <a:effectLst/>
              </a:rPr>
              <a:t>web集群</a:t>
            </a:r>
            <a:endParaRPr lang="x-none" altLang="zh-CN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7180" y="116840"/>
            <a:ext cx="1198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2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打个比方</a:t>
            </a:r>
            <a:endParaRPr lang="x-none" altLang="zh-CN" sz="2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/>
      <p:bldP spid="55" grpId="0"/>
      <p:bldP spid="56" grpId="0" bldLvl="0" animBg="1"/>
      <p:bldP spid="57" grpId="0" bldLvl="0" animBg="1"/>
      <p:bldP spid="59" grpId="0" bldLvl="0" animBg="1"/>
      <p:bldP spid="60" grpId="0" bldLvl="0" animBg="1"/>
      <p:bldP spid="11" grpId="0"/>
      <p:bldP spid="12" grpId="0"/>
      <p:bldP spid="14" grpId="0"/>
      <p:bldP spid="2" grpId="0"/>
      <p:bldP spid="5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>
            <a:off x="985148" y="90962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KSO_Shape"/>
          <p:cNvSpPr/>
          <p:nvPr/>
        </p:nvSpPr>
        <p:spPr bwMode="auto">
          <a:xfrm>
            <a:off x="336091" y="221543"/>
            <a:ext cx="292954" cy="249498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86" name="六边形 85"/>
          <p:cNvSpPr/>
          <p:nvPr/>
        </p:nvSpPr>
        <p:spPr>
          <a:xfrm>
            <a:off x="624979" y="549317"/>
            <a:ext cx="261790" cy="225682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第二章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"/>
          <p:cNvSpPr txBox="1"/>
          <p:nvPr/>
        </p:nvSpPr>
        <p:spPr>
          <a:xfrm>
            <a:off x="10338630" y="213502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9539843" y="348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第二章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10345615" y="20461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37000" y="260985"/>
            <a:ext cx="3434080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集群调度软件对比</a:t>
            </a:r>
            <a:endParaRPr lang="x-none" altLang="zh-CN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图片 6" descr="ng"/>
          <p:cNvPicPr>
            <a:picLocks noChangeAspect="1"/>
          </p:cNvPicPr>
          <p:nvPr/>
        </p:nvPicPr>
        <p:blipFill>
          <a:blip r:embed="rId1"/>
          <a:srcRect l="27599" t="42048" r="24398" b="17654"/>
          <a:stretch>
            <a:fillRect/>
          </a:stretch>
        </p:blipFill>
        <p:spPr>
          <a:xfrm>
            <a:off x="480695" y="908685"/>
            <a:ext cx="3342005" cy="1887855"/>
          </a:xfrm>
          <a:prstGeom prst="rect">
            <a:avLst/>
          </a:prstGeom>
        </p:spPr>
      </p:pic>
      <p:pic>
        <p:nvPicPr>
          <p:cNvPr id="2" name="图片 1" descr="LINUXNSD_V01CLUSTERDAY01_012"/>
          <p:cNvPicPr>
            <a:picLocks noChangeAspect="1"/>
          </p:cNvPicPr>
          <p:nvPr/>
        </p:nvPicPr>
        <p:blipFill>
          <a:blip r:embed="rId2"/>
          <a:srcRect l="9075" t="25301" r="7318" b="14155"/>
          <a:stretch>
            <a:fillRect/>
          </a:stretch>
        </p:blipFill>
        <p:spPr>
          <a:xfrm>
            <a:off x="480695" y="2853055"/>
            <a:ext cx="3332480" cy="1810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28845" y="3357245"/>
            <a:ext cx="5613400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LVS</a:t>
            </a:r>
            <a:r>
              <a:rPr lang="x-none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不支持正则表达式,以及网页的动静分离.</a:t>
            </a:r>
            <a:endParaRPr lang="x-none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x-none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如果网络架构庞大,LVS--DR配置比较繁琐</a:t>
            </a:r>
            <a:endParaRPr lang="x-none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9" name="图片 8" descr="666"/>
          <p:cNvPicPr>
            <a:picLocks noChangeAspect="1"/>
          </p:cNvPicPr>
          <p:nvPr/>
        </p:nvPicPr>
        <p:blipFill>
          <a:blip r:embed="rId3"/>
          <a:srcRect l="10283" t="29420" r="20810" b="17219"/>
          <a:stretch>
            <a:fillRect/>
          </a:stretch>
        </p:blipFill>
        <p:spPr>
          <a:xfrm>
            <a:off x="480695" y="4725670"/>
            <a:ext cx="3316605" cy="20904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57725" y="5157470"/>
            <a:ext cx="6424295" cy="1207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一.HPproxy提供高可用性,负载均衡,效率要高于nginx,而且还</a:t>
            </a:r>
            <a:endParaRPr lang="x-none" altLang="zh-CN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x-none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可以对MySQL进行负载均衡.</a:t>
            </a:r>
            <a:endParaRPr lang="x-none" altLang="zh-CN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x-none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二.能通过url进行健康检查</a:t>
            </a:r>
            <a:endParaRPr lang="x-none" altLang="zh-CN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x-none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三.调度算法丰富</a:t>
            </a:r>
            <a:endParaRPr lang="x-none" altLang="zh-CN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 rot="20580000">
            <a:off x="9897745" y="3665220"/>
            <a:ext cx="17106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PASS</a:t>
            </a:r>
            <a:endParaRPr lang="x-none" altLang="zh-CN" sz="3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89975" y="5445125"/>
            <a:ext cx="2083435" cy="1619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9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Cantarell" charset="0"/>
              </a:rPr>
              <a:t>◎</a:t>
            </a:r>
            <a:endParaRPr lang="x-none" altLang="zh-CN" sz="9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Cantarel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7090" y="1341120"/>
            <a:ext cx="4215130" cy="933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Nginx</a:t>
            </a:r>
            <a:r>
              <a:rPr lang="x-none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做为web服务器的话,</a:t>
            </a:r>
            <a:endParaRPr lang="x-none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x-none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它的工作层在第7层,所以应用面小.</a:t>
            </a:r>
            <a:endParaRPr lang="x-none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x-none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且监控检查仅通过端口,无法使用url检查</a:t>
            </a:r>
            <a:endParaRPr lang="x-none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 rot="20640000">
            <a:off x="9688830" y="1654810"/>
            <a:ext cx="132207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PASS</a:t>
            </a:r>
            <a:endParaRPr lang="x-none" altLang="zh-CN" sz="3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2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ldLvl="0" animBg="1"/>
      <p:bldP spid="86" grpId="0" bldLvl="0" animBg="1"/>
      <p:bldP spid="90" grpId="0"/>
      <p:bldP spid="91" grpId="0"/>
      <p:bldP spid="3" grpId="0"/>
      <p:bldP spid="55" grpId="0"/>
      <p:bldP spid="8" grpId="0"/>
      <p:bldP spid="8" grpId="1"/>
      <p:bldP spid="11" grpId="0"/>
      <p:bldP spid="11" grpId="1"/>
      <p:bldP spid="11" grpId="2"/>
      <p:bldP spid="11" grpId="3"/>
      <p:bldP spid="11" grpId="4"/>
      <p:bldP spid="11" grpId="5"/>
      <p:bldP spid="11" grpId="6"/>
      <p:bldP spid="11" grpId="7"/>
      <p:bldP spid="11" grpId="8"/>
      <p:bldP spid="11" grpId="9"/>
      <p:bldP spid="11" grpId="10"/>
      <p:bldP spid="11" grpId="11"/>
      <p:bldP spid="11" grpId="12"/>
      <p:bldP spid="11" grpId="13"/>
      <p:bldP spid="11" grpId="14"/>
      <p:bldP spid="11" grpId="15"/>
      <p:bldP spid="11" grpId="16"/>
      <p:bldP spid="11" grpId="17"/>
      <p:bldP spid="11" grpId="18"/>
      <p:bldP spid="11" grpId="19"/>
      <p:bldP spid="11" grpId="20"/>
      <p:bldP spid="11" grpId="21"/>
      <p:bldP spid="11" grpId="22"/>
      <p:bldP spid="11" grpId="23"/>
      <p:bldP spid="11" grpId="24"/>
      <p:bldP spid="11" grpId="25"/>
      <p:bldP spid="11" grpId="26"/>
      <p:bldP spid="5" grpId="0"/>
      <p:bldP spid="12" grpId="0"/>
      <p:bldP spid="10" grpId="0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4725" y="4437115"/>
            <a:ext cx="8609680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32835" y="3097348"/>
            <a:ext cx="5473008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charset="2"/>
              <a:buNone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中的内容用于其它幻灯片母版中使用。</a:t>
            </a:r>
            <a:endParaRPr lang="zh-CN" altLang="en-US" sz="1200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7587" y="3097348"/>
            <a:ext cx="5473009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rgbClr val="5B8CC1"/>
              </a:buClr>
              <a:buFont typeface="Wingdings" charset="2"/>
              <a:buNone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任何形式的在线付费下载。</a:t>
            </a:r>
            <a:endParaRPr lang="zh-CN" altLang="en-US" sz="1200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rgbClr val="5B8CC1"/>
              </a:buClr>
              <a:buFont typeface="Wingdings" charset="2"/>
              <a:buNone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929255" y="116840"/>
            <a:ext cx="5304790" cy="820420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HAProxy服务器</a:t>
            </a:r>
            <a:r>
              <a:rPr lang="x-none" altLang="zh-CN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工作原理</a:t>
            </a:r>
            <a:endParaRPr lang="x-none" altLang="zh-CN" sz="2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  <p:sp>
        <p:nvSpPr>
          <p:cNvPr id="79" name="KSO_Shape"/>
          <p:cNvSpPr/>
          <p:nvPr/>
        </p:nvSpPr>
        <p:spPr bwMode="auto">
          <a:xfrm>
            <a:off x="331878" y="322303"/>
            <a:ext cx="301153" cy="2559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46" name="六边形 45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KSO_Shape"/>
          <p:cNvSpPr/>
          <p:nvPr/>
        </p:nvSpPr>
        <p:spPr bwMode="auto">
          <a:xfrm>
            <a:off x="534443" y="539473"/>
            <a:ext cx="301153" cy="2559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9337675" y="256540"/>
            <a:ext cx="2321560" cy="55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cs typeface="+mn-ea"/>
                <a:sym typeface="+mn-lt"/>
              </a:rPr>
              <a:t>wordpress 应用案例分析</a:t>
            </a:r>
            <a:endParaRPr lang="zh-CN" altLang="en-US" sz="1400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73743" y="117124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六边形 46"/>
          <p:cNvSpPr/>
          <p:nvPr/>
        </p:nvSpPr>
        <p:spPr>
          <a:xfrm>
            <a:off x="633234" y="945557"/>
            <a:ext cx="261790" cy="225682"/>
          </a:xfrm>
          <a:prstGeom prst="hexagon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4670" y="5099685"/>
            <a:ext cx="309880" cy="11887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 sz="24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l"/>
            <a:endParaRPr lang="zh-CN" altLang="en-US" sz="24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l"/>
            <a:endParaRPr lang="zh-CN" altLang="en-US" sz="24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" name="图片 -2147482624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" y="1412875"/>
            <a:ext cx="6623050" cy="480885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文本框 6"/>
          <p:cNvSpPr txBox="1"/>
          <p:nvPr/>
        </p:nvSpPr>
        <p:spPr>
          <a:xfrm>
            <a:off x="6961505" y="1629410"/>
            <a:ext cx="5169535" cy="3950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zh-CN"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x-none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wordprees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并发请求达到一定的数量时，使用haproxy进行负载均衡有明显的优势；而且haproxy还可以根据用户的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cookies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，根据调度算法，将用户一直定向分配到以前访问过的</a:t>
            </a:r>
            <a:r>
              <a:rPr lang="zh-CN" altLang="en-US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后端服务器上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；为了提高网站访问速度，一般在haproxy的后端都要配置</a:t>
            </a:r>
            <a:r>
              <a:rPr lang="zh-CN" altLang="en-US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缓存服务器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，可以是静态页面内容的缓存，也可以是动态网页内容的缓存，生产环境中有必要添加</a:t>
            </a:r>
            <a:r>
              <a:rPr lang="zh-CN" altLang="en-US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mysql的缓存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x-none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wordprees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访问网站域名时，haproxy将请求直接转发（tcp）至后方服务器，或者先分析用户请求，然后以客户端身份向后端服务器发出同样的请求（http），获得后方服务器返回的内容后</a:t>
            </a:r>
            <a:r>
              <a:rPr lang="zh-CN" altLang="en-US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重新封装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，响应给客户端，此时haproxy实现一手端两家，中间翻译官的角色。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6" grpId="0" bldLvl="0" animBg="1"/>
      <p:bldP spid="81" grpId="0" bldLvl="0" animBg="1"/>
      <p:bldP spid="79" grpId="0" bldLvl="0" animBg="1"/>
      <p:bldP spid="46" grpId="0" bldLvl="0" animBg="1"/>
      <p:bldP spid="2" grpId="0" bldLvl="0" animBg="1"/>
      <p:bldP spid="80" grpId="0" bldLvl="0" animBg="1"/>
      <p:bldP spid="47" grpId="0" bldLvl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73743" y="117124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993132" y="3752424"/>
            <a:ext cx="21278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市场前景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六边形 45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六边形 46"/>
          <p:cNvSpPr/>
          <p:nvPr/>
        </p:nvSpPr>
        <p:spPr>
          <a:xfrm>
            <a:off x="633234" y="945557"/>
            <a:ext cx="261790" cy="225682"/>
          </a:xfrm>
          <a:prstGeom prst="hexagon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KSO_Shape"/>
          <p:cNvSpPr/>
          <p:nvPr/>
        </p:nvSpPr>
        <p:spPr bwMode="auto">
          <a:xfrm>
            <a:off x="331878" y="322303"/>
            <a:ext cx="301153" cy="2559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9337675" y="256540"/>
            <a:ext cx="2321560" cy="55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cs typeface="+mn-ea"/>
                <a:sym typeface="+mn-lt"/>
              </a:rPr>
              <a:t>wordpress 应用案例分析</a:t>
            </a:r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908935" y="125095"/>
            <a:ext cx="5304790" cy="820420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HAProxy前端负载均衡服务器</a:t>
            </a:r>
            <a:endParaRPr lang="zh-CN" altLang="en-US" sz="2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 rot="2700000">
            <a:off x="8665436" y="5780663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矩形 84"/>
          <p:cNvSpPr/>
          <p:nvPr/>
        </p:nvSpPr>
        <p:spPr>
          <a:xfrm rot="2700000">
            <a:off x="9097209" y="6212598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矩形 85"/>
          <p:cNvSpPr/>
          <p:nvPr/>
        </p:nvSpPr>
        <p:spPr>
          <a:xfrm rot="2700000">
            <a:off x="9961415" y="6284593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 rot="2700000">
            <a:off x="9529312" y="585249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 rot="2700000">
            <a:off x="10392884" y="585249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 descr="image0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120" y="1341120"/>
            <a:ext cx="7129145" cy="38080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16685" y="4941570"/>
            <a:ext cx="8071485" cy="1214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一旦新的应用开始正式提供服务，</a:t>
            </a:r>
            <a:endParaRPr lang="zh-CN" altLang="en-US" sz="240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  <a:p>
            <a:pPr algn="l"/>
            <a:r>
              <a:rPr lang="zh-CN" altLang="en-US" sz="24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所有应用服务器上的</a:t>
            </a:r>
            <a:r>
              <a:rPr lang="zh-CN" altLang="en-US" sz="2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haproxy</a:t>
            </a:r>
            <a:r>
              <a:rPr lang="zh-CN" altLang="en-US" sz="24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就会</a:t>
            </a:r>
            <a:r>
              <a:rPr lang="zh-CN" altLang="en-US" sz="2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自动重新配置</a:t>
            </a:r>
            <a:r>
              <a:rPr lang="zh-CN" altLang="en-US" sz="24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，</a:t>
            </a:r>
            <a:endParaRPr lang="zh-CN" altLang="en-US" sz="240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  <a:p>
            <a:pPr algn="l"/>
            <a:r>
              <a:rPr lang="x-none" altLang="zh-CN" sz="24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可以</a:t>
            </a:r>
            <a:r>
              <a:rPr lang="zh-CN" altLang="en-US" sz="24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用于</a:t>
            </a:r>
            <a:r>
              <a:rPr lang="zh-CN" altLang="en-US" sz="2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修复集群</a:t>
            </a:r>
            <a:endParaRPr lang="zh-CN" altLang="en-US" sz="24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46" grpId="0" animBg="1"/>
      <p:bldP spid="47" grpId="0" animBg="1"/>
      <p:bldP spid="79" grpId="0" animBg="1"/>
      <p:bldP spid="80" grpId="0" animBg="1"/>
      <p:bldP spid="81" grpId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4090" y="4437115"/>
            <a:ext cx="8609680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32835" y="3097348"/>
            <a:ext cx="5473008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charset="2"/>
              <a:buNone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中的内容用于其它幻灯片母版中使用。</a:t>
            </a:r>
            <a:endParaRPr lang="zh-CN" altLang="en-US" sz="1200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7587" y="3097348"/>
            <a:ext cx="5473009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rgbClr val="5B8CC1"/>
              </a:buClr>
              <a:buFont typeface="Wingdings" charset="2"/>
              <a:buNone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任何形式的在线付费下载。</a:t>
            </a:r>
            <a:endParaRPr lang="zh-CN" altLang="en-US" sz="1200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rgbClr val="5B8CC1"/>
              </a:buClr>
              <a:buFont typeface="Wingdings" charset="2"/>
              <a:buNone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908935" y="125095"/>
            <a:ext cx="5304790" cy="820420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HAProxy前端负载均衡服务器</a:t>
            </a:r>
            <a:endParaRPr lang="zh-CN" altLang="en-US" sz="2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  <p:sp>
        <p:nvSpPr>
          <p:cNvPr id="79" name="KSO_Shape"/>
          <p:cNvSpPr/>
          <p:nvPr/>
        </p:nvSpPr>
        <p:spPr bwMode="auto">
          <a:xfrm>
            <a:off x="331878" y="322303"/>
            <a:ext cx="301153" cy="2559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46" name="六边形 45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KSO_Shape"/>
          <p:cNvSpPr/>
          <p:nvPr/>
        </p:nvSpPr>
        <p:spPr bwMode="auto">
          <a:xfrm>
            <a:off x="534443" y="539473"/>
            <a:ext cx="301153" cy="2559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9337675" y="256540"/>
            <a:ext cx="2321560" cy="55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cs typeface="+mn-ea"/>
                <a:sym typeface="+mn-lt"/>
              </a:rPr>
              <a:t>wordpress 应用案例分析</a:t>
            </a:r>
            <a:endParaRPr lang="zh-CN" altLang="en-US" sz="1400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73743" y="117124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六边形 46"/>
          <p:cNvSpPr/>
          <p:nvPr/>
        </p:nvSpPr>
        <p:spPr>
          <a:xfrm>
            <a:off x="633234" y="945557"/>
            <a:ext cx="261790" cy="225682"/>
          </a:xfrm>
          <a:prstGeom prst="hexagon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 descr="作的撒多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40" y="1196975"/>
            <a:ext cx="8367395" cy="47072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21775" y="1557020"/>
            <a:ext cx="2716530" cy="3950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haproxy是一款功能强大灵活好用反向代理软件，提供了高可用、负载均衡、后端服务器代理的功能，，</a:t>
            </a:r>
            <a:r>
              <a:rPr lang="zh-CN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支持双机热备，支持虚拟主机</a:t>
            </a:r>
            <a:r>
              <a:rPr lang="zh-CN" altLang="en-US"/>
              <a:t>，拥有非常不错的服务器</a:t>
            </a:r>
            <a:r>
              <a:rPr lang="zh-CN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健康检查功能</a:t>
            </a:r>
            <a:r>
              <a:rPr lang="zh-CN" altLang="en-US"/>
              <a:t>，当其代理的后端服务器出现故障, HAProxy会自动将该服务器摘除，故障恢复后再自动将该服务器加入;同时还提供直观的监控页面，可以清晰实时的</a:t>
            </a:r>
            <a:r>
              <a:rPr lang="zh-CN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监控服务集群</a:t>
            </a:r>
            <a:r>
              <a:rPr lang="zh-CN" altLang="en-US"/>
              <a:t>的运行状况。  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81" grpId="0" animBg="1"/>
      <p:bldP spid="79" grpId="0" animBg="1"/>
      <p:bldP spid="46" grpId="0" animBg="1"/>
      <p:bldP spid="2" grpId="0" animBg="1"/>
      <p:bldP spid="80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六边形 48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六边形 4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10345615" y="20461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81595" y="3860800"/>
            <a:ext cx="140208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9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？</a:t>
            </a:r>
            <a:endParaRPr lang="zh-CN" altLang="en-US" sz="96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21325" y="1124585"/>
            <a:ext cx="6567805" cy="215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4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当</a:t>
            </a:r>
            <a:r>
              <a:rPr lang="zh-CN" altLang="en-US" sz="4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迪丽热巴女神的粉丝</a:t>
            </a:r>
            <a:r>
              <a:rPr lang="x-none" altLang="zh-CN" sz="4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达到千万以上时,一台HA proxy能否承受得住呢</a:t>
            </a:r>
            <a:endParaRPr lang="x-none" altLang="zh-CN" sz="44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图片 2" descr="e61176ef68e52d497033756d5d6ec5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" y="1124585"/>
            <a:ext cx="5085080" cy="5438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/>
      <p:bldP spid="55" grpId="0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六边形 48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六边形 4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10345615" y="20461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片 10" descr="d44c044ab87a7bcdf63e506501df2d55"/>
          <p:cNvPicPr>
            <a:picLocks noChangeAspect="1"/>
          </p:cNvPicPr>
          <p:nvPr/>
        </p:nvPicPr>
        <p:blipFill>
          <a:blip r:embed="rId1"/>
          <a:srcRect l="6465" t="12618" r="7999" b="7984"/>
          <a:stretch>
            <a:fillRect/>
          </a:stretch>
        </p:blipFill>
        <p:spPr>
          <a:xfrm>
            <a:off x="870585" y="836930"/>
            <a:ext cx="10298430" cy="58610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61055" y="6093460"/>
            <a:ext cx="4273550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粉丝对于使用wordprees后的反馈</a:t>
            </a:r>
            <a:endParaRPr lang="x-none" altLang="zh-CN" sz="20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5" name="图片 14" descr="f427cdeb68db90ea23aa711930dd6ff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980440"/>
            <a:ext cx="8575675" cy="45440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4945380" y="1124585"/>
            <a:ext cx="1250315" cy="287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017135" y="1124585"/>
            <a:ext cx="14274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400"/>
              <a:t>迪丽热巴经纪人</a:t>
            </a:r>
            <a:endParaRPr lang="x-none" altLang="zh-CN" sz="1400"/>
          </a:p>
        </p:txBody>
      </p:sp>
      <p:sp>
        <p:nvSpPr>
          <p:cNvPr id="19" name="流程图: 终止 18"/>
          <p:cNvSpPr/>
          <p:nvPr/>
        </p:nvSpPr>
        <p:spPr>
          <a:xfrm>
            <a:off x="5674995" y="1484630"/>
            <a:ext cx="2185035" cy="30226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521325" y="1484630"/>
            <a:ext cx="4672330" cy="314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400">
                <a:latin typeface="Caladea" charset="0"/>
                <a:ea typeface="Cantarell" charset="0"/>
              </a:rPr>
              <a:t>球王啊,我迪家粉丝说</a:t>
            </a:r>
            <a:endParaRPr lang="x-none" altLang="zh-CN" sz="1400">
              <a:latin typeface="Caladea" charset="0"/>
              <a:ea typeface="Cantarell" charset="0"/>
            </a:endParaRPr>
          </a:p>
        </p:txBody>
      </p:sp>
      <p:sp>
        <p:nvSpPr>
          <p:cNvPr id="22" name="流程图: 终止 21"/>
          <p:cNvSpPr/>
          <p:nvPr/>
        </p:nvSpPr>
        <p:spPr>
          <a:xfrm>
            <a:off x="5521325" y="1916430"/>
            <a:ext cx="3666490" cy="30226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21325" y="1916430"/>
            <a:ext cx="3775075" cy="314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zh-CN" sz="1400">
                <a:latin typeface="Caladea" charset="0"/>
                <a:ea typeface="Cantarell" charset="0"/>
                <a:sym typeface="+mn-ea"/>
              </a:rPr>
              <a:t>在访问我们的博客网站时,进不去是怎么回事嘛</a:t>
            </a:r>
            <a:endParaRPr lang="zh-CN" altLang="en-US" sz="1400"/>
          </a:p>
        </p:txBody>
      </p:sp>
      <p:sp>
        <p:nvSpPr>
          <p:cNvPr id="23" name="矩形标注 22"/>
          <p:cNvSpPr/>
          <p:nvPr/>
        </p:nvSpPr>
        <p:spPr>
          <a:xfrm>
            <a:off x="6099810" y="2709545"/>
            <a:ext cx="3451225" cy="581660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169660" y="2708910"/>
            <a:ext cx="3179445" cy="5327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400"/>
              <a:t>莉姐,这是小kiss的啦,交给我好了,不过</a:t>
            </a:r>
            <a:endParaRPr lang="x-none" altLang="zh-CN" sz="1400"/>
          </a:p>
          <a:p>
            <a:r>
              <a:rPr lang="x-none" altLang="zh-CN" sz="1400"/>
              <a:t>是你家的粉丝有上升了千万以上了</a:t>
            </a:r>
            <a:endParaRPr lang="x-none" altLang="zh-CN" sz="1400"/>
          </a:p>
        </p:txBody>
      </p:sp>
      <p:sp>
        <p:nvSpPr>
          <p:cNvPr id="25" name="矩形标注 24"/>
          <p:cNvSpPr/>
          <p:nvPr/>
        </p:nvSpPr>
        <p:spPr>
          <a:xfrm>
            <a:off x="7078345" y="3432810"/>
            <a:ext cx="2489835" cy="328295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033895" y="3429000"/>
            <a:ext cx="2373630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400"/>
              <a:t>相信我们云顶之弈是专业的</a:t>
            </a:r>
            <a:endParaRPr lang="x-none" altLang="zh-CN" sz="1400"/>
          </a:p>
        </p:txBody>
      </p:sp>
      <p:sp>
        <p:nvSpPr>
          <p:cNvPr id="27" name="流程图: 过程 26"/>
          <p:cNvSpPr/>
          <p:nvPr/>
        </p:nvSpPr>
        <p:spPr>
          <a:xfrm>
            <a:off x="2929255" y="1484630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001010" y="1484630"/>
            <a:ext cx="3860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成龙</a:t>
            </a:r>
            <a:endParaRPr lang="x-none" altLang="zh-CN" sz="800"/>
          </a:p>
        </p:txBody>
      </p:sp>
      <p:sp>
        <p:nvSpPr>
          <p:cNvPr id="29" name="流程图: 过程 28"/>
          <p:cNvSpPr/>
          <p:nvPr/>
        </p:nvSpPr>
        <p:spPr>
          <a:xfrm>
            <a:off x="2929255" y="1988820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流程图: 过程 29"/>
          <p:cNvSpPr/>
          <p:nvPr/>
        </p:nvSpPr>
        <p:spPr>
          <a:xfrm>
            <a:off x="2929255" y="2852420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流程图: 过程 30"/>
          <p:cNvSpPr/>
          <p:nvPr/>
        </p:nvSpPr>
        <p:spPr>
          <a:xfrm>
            <a:off x="2929255" y="3284855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流程图: 过程 31"/>
          <p:cNvSpPr/>
          <p:nvPr/>
        </p:nvSpPr>
        <p:spPr>
          <a:xfrm>
            <a:off x="2929255" y="3789045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流程图: 过程 32"/>
          <p:cNvSpPr/>
          <p:nvPr/>
        </p:nvSpPr>
        <p:spPr>
          <a:xfrm>
            <a:off x="2929255" y="4220845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流程图: 过程 33"/>
          <p:cNvSpPr/>
          <p:nvPr/>
        </p:nvSpPr>
        <p:spPr>
          <a:xfrm>
            <a:off x="2929255" y="4652645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过程 34"/>
          <p:cNvSpPr/>
          <p:nvPr/>
        </p:nvSpPr>
        <p:spPr>
          <a:xfrm>
            <a:off x="2929255" y="5156835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流程图: 过程 35"/>
          <p:cNvSpPr/>
          <p:nvPr/>
        </p:nvSpPr>
        <p:spPr>
          <a:xfrm>
            <a:off x="2929255" y="2420620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856865" y="2348865"/>
            <a:ext cx="982980" cy="2381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9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迪丽热巴经纪人</a:t>
            </a:r>
            <a:endParaRPr lang="x-none" altLang="zh-CN" sz="9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01010" y="1988820"/>
            <a:ext cx="525780" cy="2381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900"/>
              <a:t>彭于晏</a:t>
            </a:r>
            <a:endParaRPr lang="x-none" altLang="zh-CN" sz="900"/>
          </a:p>
        </p:txBody>
      </p:sp>
      <p:sp>
        <p:nvSpPr>
          <p:cNvPr id="39" name="文本框 38"/>
          <p:cNvSpPr txBox="1"/>
          <p:nvPr/>
        </p:nvSpPr>
        <p:spPr>
          <a:xfrm>
            <a:off x="3001010" y="2780665"/>
            <a:ext cx="4876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吴彦祖</a:t>
            </a:r>
            <a:endParaRPr lang="x-none" altLang="zh-CN" sz="800"/>
          </a:p>
        </p:txBody>
      </p:sp>
      <p:sp>
        <p:nvSpPr>
          <p:cNvPr id="40" name="文本框 39"/>
          <p:cNvSpPr txBox="1"/>
          <p:nvPr/>
        </p:nvSpPr>
        <p:spPr>
          <a:xfrm>
            <a:off x="3001010" y="3284855"/>
            <a:ext cx="4876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李连杰</a:t>
            </a:r>
            <a:endParaRPr lang="x-none" altLang="zh-CN" sz="800"/>
          </a:p>
        </p:txBody>
      </p:sp>
      <p:sp>
        <p:nvSpPr>
          <p:cNvPr id="41" name="文本框 40"/>
          <p:cNvSpPr txBox="1"/>
          <p:nvPr/>
        </p:nvSpPr>
        <p:spPr>
          <a:xfrm>
            <a:off x="2929255" y="3716655"/>
            <a:ext cx="5892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古力娜扎</a:t>
            </a:r>
            <a:endParaRPr lang="x-none" altLang="zh-CN" sz="800"/>
          </a:p>
        </p:txBody>
      </p:sp>
      <p:sp>
        <p:nvSpPr>
          <p:cNvPr id="42" name="文本框 41"/>
          <p:cNvSpPr txBox="1"/>
          <p:nvPr/>
        </p:nvSpPr>
        <p:spPr>
          <a:xfrm>
            <a:off x="3001010" y="4220845"/>
            <a:ext cx="4876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王思聪</a:t>
            </a:r>
            <a:endParaRPr lang="x-none" altLang="zh-CN" sz="800"/>
          </a:p>
        </p:txBody>
      </p:sp>
      <p:sp>
        <p:nvSpPr>
          <p:cNvPr id="43" name="文本框 42"/>
          <p:cNvSpPr txBox="1"/>
          <p:nvPr/>
        </p:nvSpPr>
        <p:spPr>
          <a:xfrm>
            <a:off x="3073400" y="4652645"/>
            <a:ext cx="3860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马云</a:t>
            </a:r>
            <a:endParaRPr lang="x-none" altLang="zh-CN" sz="800"/>
          </a:p>
        </p:txBody>
      </p:sp>
      <p:sp>
        <p:nvSpPr>
          <p:cNvPr id="44" name="文本框 43"/>
          <p:cNvSpPr txBox="1"/>
          <p:nvPr/>
        </p:nvSpPr>
        <p:spPr>
          <a:xfrm>
            <a:off x="3073400" y="5156835"/>
            <a:ext cx="3860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咪咪</a:t>
            </a:r>
            <a:endParaRPr lang="x-none" altLang="zh-CN" sz="800"/>
          </a:p>
        </p:txBody>
      </p:sp>
      <p:sp>
        <p:nvSpPr>
          <p:cNvPr id="45" name="文本框 44"/>
          <p:cNvSpPr txBox="1"/>
          <p:nvPr/>
        </p:nvSpPr>
        <p:spPr>
          <a:xfrm>
            <a:off x="4297045" y="188595"/>
            <a:ext cx="3664585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粉丝使用wordprees后的问题反馈</a:t>
            </a:r>
            <a:endParaRPr lang="x-none" altLang="zh-CN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8521291" y="628421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097209" y="599606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0177315" y="563625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53310" y="621030"/>
            <a:ext cx="8662035" cy="7435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keepalived </a:t>
            </a:r>
            <a:r>
              <a:rPr lang="zh-CN" altLang="en-US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运行原理</a:t>
            </a:r>
            <a:endParaRPr lang="zh-CN" altLang="en-US" sz="40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85560" y="2204720"/>
            <a:ext cx="5248910" cy="3043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1.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keepalived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检测每个服务器节点状态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24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2.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服务器节点异常或工作出现故障，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keepalived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将故障节点从集群系统中删除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24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3.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故障节点回复后，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keepalived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再将其加入到集群系统中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24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4.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所有工作自动完成，无需人工干预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图片 4" descr="王"/>
          <p:cNvPicPr>
            <a:picLocks noChangeAspect="1"/>
          </p:cNvPicPr>
          <p:nvPr/>
        </p:nvPicPr>
        <p:blipFill>
          <a:blip r:embed="rId1"/>
          <a:srcRect l="31544" t="53778" r="27038" b="11042"/>
          <a:stretch>
            <a:fillRect/>
          </a:stretch>
        </p:blipFill>
        <p:spPr>
          <a:xfrm>
            <a:off x="913130" y="2383790"/>
            <a:ext cx="4627880" cy="29483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57500" y="2132965"/>
            <a:ext cx="1124585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/>
              <a:t>MASTER</a:t>
            </a:r>
            <a:endParaRPr lang="x-none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857500" y="5373370"/>
            <a:ext cx="1099185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/>
              <a:t>BACKUP</a:t>
            </a:r>
            <a:endParaRPr lang="x-none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/>
      <p:bldP spid="94" grpId="0" bldLvl="0" animBg="1"/>
      <p:bldP spid="95" grpId="0" bldLvl="0" animBg="1"/>
      <p:bldP spid="96" grpId="0" bldLvl="0" animBg="1"/>
      <p:bldP spid="97" grpId="0" animBg="1"/>
      <p:bldP spid="98" grpId="0" animBg="1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6460" y="883285"/>
            <a:ext cx="36531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工作状态</a:t>
            </a:r>
            <a:endParaRPr lang="zh-CN" altLang="en-US" sz="4400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41640" y="2493010"/>
            <a:ext cx="3705860" cy="28562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2000" dirty="0">
                <a:solidFill>
                  <a:schemeClr val="accent3"/>
                </a:solidFill>
                <a:effectLst/>
                <a:sym typeface="+mn-ea"/>
              </a:rPr>
              <a:t>在 Keepalived服务正常工作时，主节点会不断地向</a:t>
            </a:r>
            <a:r>
              <a:rPr lang="x-none" altLang="zh-CN" sz="2000" dirty="0">
                <a:solidFill>
                  <a:schemeClr val="accent3"/>
                </a:solidFill>
                <a:effectLst/>
                <a:sym typeface="+mn-ea"/>
              </a:rPr>
              <a:t>副</a:t>
            </a:r>
            <a:r>
              <a:rPr lang="zh-CN" altLang="en-US" sz="2000" dirty="0">
                <a:solidFill>
                  <a:schemeClr val="accent3"/>
                </a:solidFill>
                <a:effectLst/>
                <a:sym typeface="+mn-ea"/>
              </a:rPr>
              <a:t>节点发送 心跳消息，当</a:t>
            </a:r>
            <a:r>
              <a:rPr lang="x-none" altLang="zh-CN" sz="2000" dirty="0">
                <a:solidFill>
                  <a:schemeClr val="accent3"/>
                </a:solidFill>
                <a:effectLst/>
                <a:sym typeface="+mn-ea"/>
              </a:rPr>
              <a:t>副</a:t>
            </a:r>
            <a:r>
              <a:rPr lang="zh-CN" altLang="en-US" sz="2000" dirty="0">
                <a:solidFill>
                  <a:schemeClr val="accent3"/>
                </a:solidFill>
                <a:effectLst/>
                <a:sym typeface="+mn-ea"/>
              </a:rPr>
              <a:t>节点无法继续检测到来自主节点的心跳</a:t>
            </a:r>
            <a:r>
              <a:rPr lang="x-none" altLang="zh-CN" sz="2000" dirty="0">
                <a:solidFill>
                  <a:schemeClr val="accent3"/>
                </a:solidFill>
                <a:effectLst/>
                <a:sym typeface="+mn-ea"/>
              </a:rPr>
              <a:t>时</a:t>
            </a:r>
            <a:r>
              <a:rPr lang="zh-CN" altLang="en-US" sz="2000" dirty="0">
                <a:solidFill>
                  <a:schemeClr val="accent3"/>
                </a:solidFill>
                <a:effectLst/>
                <a:sym typeface="+mn-ea"/>
              </a:rPr>
              <a:t>，</a:t>
            </a:r>
            <a:r>
              <a:rPr lang="x-none" altLang="zh-CN" sz="2000" dirty="0">
                <a:solidFill>
                  <a:schemeClr val="accent3"/>
                </a:solidFill>
                <a:effectLst/>
                <a:sym typeface="+mn-ea"/>
              </a:rPr>
              <a:t>会</a:t>
            </a:r>
            <a:r>
              <a:rPr lang="zh-CN" altLang="en-US" sz="2000" dirty="0">
                <a:solidFill>
                  <a:schemeClr val="accent3"/>
                </a:solidFill>
                <a:effectLst/>
                <a:sym typeface="+mn-ea"/>
              </a:rPr>
              <a:t>接管主节点的 IP资源及服务。当</a:t>
            </a:r>
            <a:r>
              <a:rPr lang="x-none" altLang="zh-CN" sz="2000" dirty="0">
                <a:solidFill>
                  <a:schemeClr val="accent3"/>
                </a:solidFill>
                <a:effectLst/>
                <a:sym typeface="+mn-ea"/>
              </a:rPr>
              <a:t>主</a:t>
            </a:r>
            <a:r>
              <a:rPr lang="zh-CN" altLang="en-US" sz="2000" dirty="0">
                <a:solidFill>
                  <a:schemeClr val="accent3"/>
                </a:solidFill>
                <a:effectLst/>
                <a:sym typeface="+mn-ea"/>
              </a:rPr>
              <a:t>节点恢复时，</a:t>
            </a:r>
            <a:r>
              <a:rPr lang="x-none" altLang="zh-CN" sz="2000" dirty="0">
                <a:solidFill>
                  <a:schemeClr val="accent3"/>
                </a:solidFill>
                <a:effectLst/>
                <a:sym typeface="+mn-ea"/>
              </a:rPr>
              <a:t>副</a:t>
            </a:r>
            <a:r>
              <a:rPr lang="zh-CN" altLang="en-US" sz="2000" dirty="0">
                <a:solidFill>
                  <a:schemeClr val="accent3"/>
                </a:solidFill>
                <a:effectLst/>
                <a:sym typeface="+mn-ea"/>
              </a:rPr>
              <a:t>节点又会释放主节点故障时自身接管的IP资源及服务，恢复到原来的备用角色。</a:t>
            </a:r>
            <a:endParaRPr lang="zh-CN" altLang="en-US" sz="2000" dirty="0">
              <a:solidFill>
                <a:schemeClr val="accent3"/>
              </a:solidFill>
              <a:effectLst/>
              <a:sym typeface="+mn-ea"/>
            </a:endParaRPr>
          </a:p>
        </p:txBody>
      </p:sp>
      <p:pic>
        <p:nvPicPr>
          <p:cNvPr id="5" name="图片 4" descr="kpas"/>
          <p:cNvPicPr>
            <a:picLocks noChangeAspect="1"/>
          </p:cNvPicPr>
          <p:nvPr/>
        </p:nvPicPr>
        <p:blipFill>
          <a:blip r:embed="rId1"/>
          <a:srcRect l="13290" t="33096" r="8409" b="5119"/>
          <a:stretch>
            <a:fillRect/>
          </a:stretch>
        </p:blipFill>
        <p:spPr>
          <a:xfrm>
            <a:off x="480695" y="1988820"/>
            <a:ext cx="7160895" cy="423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/>
      <p:bldP spid="94" grpId="0" animBg="1"/>
      <p:bldP spid="95" grpId="0" animBg="1"/>
      <p:bldP spid="96" grpId="0" animBg="1"/>
      <p:bldP spid="97" grpId="0" animBg="1"/>
      <p:bldP spid="98" grpId="0" animBg="1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94667" y="-120"/>
            <a:ext cx="12236502" cy="7105973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6131111" y="1881488"/>
            <a:ext cx="0" cy="82743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131111" y="3356992"/>
            <a:ext cx="0" cy="80657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2065020" y="1988185"/>
            <a:ext cx="5610860" cy="1463893"/>
            <a:chOff x="5900833" y="287885"/>
            <a:chExt cx="3523937" cy="78968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 flipH="1">
              <a:off x="5900833" y="287885"/>
              <a:ext cx="3523937" cy="557427"/>
              <a:chOff x="7996447" y="761547"/>
              <a:chExt cx="3414882" cy="540176"/>
            </a:xfrm>
          </p:grpSpPr>
          <p:sp>
            <p:nvSpPr>
              <p:cNvPr id="46" name="Freeform 56"/>
              <p:cNvSpPr/>
              <p:nvPr/>
            </p:nvSpPr>
            <p:spPr bwMode="auto">
              <a:xfrm>
                <a:off x="9017124" y="762211"/>
                <a:ext cx="2394205" cy="493598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57"/>
              <p:cNvSpPr/>
              <p:nvPr/>
            </p:nvSpPr>
            <p:spPr bwMode="auto">
              <a:xfrm>
                <a:off x="7996447" y="761547"/>
                <a:ext cx="1014107" cy="481980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58"/>
              <p:cNvSpPr/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9" name="文本框 8"/>
          <p:cNvSpPr txBox="1"/>
          <p:nvPr/>
        </p:nvSpPr>
        <p:spPr>
          <a:xfrm>
            <a:off x="6097905" y="2204720"/>
            <a:ext cx="139255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zh-CN" sz="2800" b="1" dirty="0">
                <a:solidFill>
                  <a:srgbClr val="92D050"/>
                </a:solidFill>
                <a:cs typeface="+mn-ea"/>
                <a:sym typeface="+mn-lt"/>
              </a:rPr>
              <a:t>1</a:t>
            </a:r>
            <a:endParaRPr lang="x-none" altLang="zh-CN" sz="2800" b="1" dirty="0">
              <a:solidFill>
                <a:srgbClr val="92D050"/>
              </a:solidFill>
              <a:cs typeface="+mn-ea"/>
              <a:sym typeface="+mn-lt"/>
            </a:endParaRPr>
          </a:p>
        </p:txBody>
      </p:sp>
      <p:sp>
        <p:nvSpPr>
          <p:cNvPr id="50" name="文本框 23"/>
          <p:cNvSpPr txBox="1"/>
          <p:nvPr/>
        </p:nvSpPr>
        <p:spPr>
          <a:xfrm>
            <a:off x="2785745" y="2204720"/>
            <a:ext cx="252476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公司与团队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6131111" y="4730854"/>
            <a:ext cx="0" cy="82743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6131111" y="6093296"/>
            <a:ext cx="0" cy="82743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/>
          <p:cNvGrpSpPr/>
          <p:nvPr/>
        </p:nvGrpSpPr>
        <p:grpSpPr>
          <a:xfrm>
            <a:off x="1922145" y="4293870"/>
            <a:ext cx="5841365" cy="854075"/>
            <a:chOff x="5879589" y="272809"/>
            <a:chExt cx="3539500" cy="968273"/>
          </a:xfrm>
        </p:grpSpPr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105" name="组合 104"/>
            <p:cNvGrpSpPr/>
            <p:nvPr/>
          </p:nvGrpSpPr>
          <p:grpSpPr>
            <a:xfrm flipH="1">
              <a:off x="5879589" y="272809"/>
              <a:ext cx="3539500" cy="968273"/>
              <a:chOff x="8001952" y="746937"/>
              <a:chExt cx="3429964" cy="938308"/>
            </a:xfrm>
          </p:grpSpPr>
          <p:sp>
            <p:nvSpPr>
              <p:cNvPr id="106" name="Freeform 56"/>
              <p:cNvSpPr/>
              <p:nvPr/>
            </p:nvSpPr>
            <p:spPr bwMode="auto">
              <a:xfrm>
                <a:off x="9009867" y="761386"/>
                <a:ext cx="2422049" cy="92385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57"/>
              <p:cNvSpPr/>
              <p:nvPr/>
            </p:nvSpPr>
            <p:spPr bwMode="auto">
              <a:xfrm>
                <a:off x="8001952" y="746937"/>
                <a:ext cx="1013881" cy="92385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58"/>
              <p:cNvSpPr/>
              <p:nvPr/>
            </p:nvSpPr>
            <p:spPr bwMode="auto">
              <a:xfrm>
                <a:off x="8343582" y="895734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x-none" altLang="zh-CN" sz="32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0" name="文本框 23"/>
          <p:cNvSpPr txBox="1"/>
          <p:nvPr/>
        </p:nvSpPr>
        <p:spPr>
          <a:xfrm>
            <a:off x="2425700" y="4436745"/>
            <a:ext cx="324548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zh-CN" sz="3200" b="1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x-none" altLang="zh-CN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1" name="组合 60"/>
          <p:cNvGrpSpPr/>
          <p:nvPr/>
        </p:nvGrpSpPr>
        <p:grpSpPr>
          <a:xfrm flipH="1">
            <a:off x="4441825" y="3213735"/>
            <a:ext cx="5444490" cy="885190"/>
            <a:chOff x="5879589" y="287719"/>
            <a:chExt cx="3545657" cy="1063905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87" name="组合 86"/>
            <p:cNvGrpSpPr/>
            <p:nvPr/>
          </p:nvGrpSpPr>
          <p:grpSpPr>
            <a:xfrm flipH="1">
              <a:off x="5879589" y="287719"/>
              <a:ext cx="3545657" cy="1063905"/>
              <a:chOff x="7995986" y="761386"/>
              <a:chExt cx="3435930" cy="1030980"/>
            </a:xfrm>
          </p:grpSpPr>
          <p:sp>
            <p:nvSpPr>
              <p:cNvPr id="88" name="Freeform 56"/>
              <p:cNvSpPr/>
              <p:nvPr/>
            </p:nvSpPr>
            <p:spPr bwMode="auto">
              <a:xfrm>
                <a:off x="9009854" y="761889"/>
                <a:ext cx="2422062" cy="1030477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57"/>
              <p:cNvSpPr/>
              <p:nvPr/>
            </p:nvSpPr>
            <p:spPr bwMode="auto">
              <a:xfrm>
                <a:off x="7995986" y="761386"/>
                <a:ext cx="1013868" cy="1021425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58"/>
              <p:cNvSpPr/>
              <p:nvPr/>
            </p:nvSpPr>
            <p:spPr bwMode="auto">
              <a:xfrm>
                <a:off x="839519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91" name="文本框 22"/>
          <p:cNvSpPr txBox="1"/>
          <p:nvPr/>
        </p:nvSpPr>
        <p:spPr>
          <a:xfrm>
            <a:off x="4657531" y="3429020"/>
            <a:ext cx="1295307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zh-CN" sz="2800" b="1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rPr>
              <a:t>2</a:t>
            </a:r>
            <a:endParaRPr lang="x-none" altLang="zh-CN" sz="2800" b="1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2" name="文本框 25"/>
          <p:cNvSpPr txBox="1"/>
          <p:nvPr/>
        </p:nvSpPr>
        <p:spPr>
          <a:xfrm>
            <a:off x="6962453" y="3429102"/>
            <a:ext cx="1920574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7" name="矩形 116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矩形 117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9" name="矩形 118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0" name="矩形 119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1" name="矩形 120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2" name="等腰三角形 121"/>
          <p:cNvSpPr/>
          <p:nvPr/>
        </p:nvSpPr>
        <p:spPr>
          <a:xfrm rot="10800000">
            <a:off x="-455141" y="-27383"/>
            <a:ext cx="13126262" cy="1908871"/>
          </a:xfrm>
          <a:prstGeom prst="triangle">
            <a:avLst/>
          </a:prstGeom>
          <a:solidFill>
            <a:schemeClr val="bg1">
              <a:lumMod val="75000"/>
              <a:alpha val="7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3" name="等腰三角形 122"/>
          <p:cNvSpPr/>
          <p:nvPr/>
        </p:nvSpPr>
        <p:spPr>
          <a:xfrm rot="10800000">
            <a:off x="0" y="-423"/>
            <a:ext cx="12193588" cy="1773238"/>
          </a:xfrm>
          <a:prstGeom prst="triangle">
            <a:avLst/>
          </a:prstGeo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4" name="Rectangle 45"/>
          <p:cNvSpPr/>
          <p:nvPr/>
        </p:nvSpPr>
        <p:spPr bwMode="auto">
          <a:xfrm>
            <a:off x="2325717" y="332658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chemeClr val="bg1"/>
                </a:solidFill>
                <a:cs typeface="+mn-ea"/>
                <a:sym typeface="+mn-lt"/>
              </a:rPr>
              <a:t>目     录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5" name="Rectangle 14"/>
          <p:cNvSpPr/>
          <p:nvPr/>
        </p:nvSpPr>
        <p:spPr bwMode="auto">
          <a:xfrm>
            <a:off x="1665451" y="887162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767745" y="5300980"/>
            <a:ext cx="4402819" cy="951865"/>
            <a:chOff x="6307485" y="296365"/>
            <a:chExt cx="2765221" cy="7812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sp>
          <p:nvSpPr>
            <p:cNvPr id="14" name="Freeform 58"/>
            <p:cNvSpPr/>
            <p:nvPr/>
          </p:nvSpPr>
          <p:spPr bwMode="auto">
            <a:xfrm flipH="1">
              <a:off x="8809204" y="579980"/>
              <a:ext cx="263502" cy="265332"/>
            </a:xfrm>
            <a:custGeom>
              <a:avLst/>
              <a:gdLst>
                <a:gd name="T0" fmla="*/ 72 w 144"/>
                <a:gd name="T1" fmla="*/ 145 h 145"/>
                <a:gd name="T2" fmla="*/ 0 w 144"/>
                <a:gd name="T3" fmla="*/ 73 h 145"/>
                <a:gd name="T4" fmla="*/ 72 w 144"/>
                <a:gd name="T5" fmla="*/ 0 h 145"/>
                <a:gd name="T6" fmla="*/ 144 w 144"/>
                <a:gd name="T7" fmla="*/ 73 h 145"/>
                <a:gd name="T8" fmla="*/ 72 w 144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45">
                  <a:moveTo>
                    <a:pt x="72" y="145"/>
                  </a:moveTo>
                  <a:lnTo>
                    <a:pt x="0" y="73"/>
                  </a:lnTo>
                  <a:lnTo>
                    <a:pt x="72" y="0"/>
                  </a:lnTo>
                  <a:lnTo>
                    <a:pt x="144" y="73"/>
                  </a:lnTo>
                  <a:lnTo>
                    <a:pt x="72" y="14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4491355" y="5300345"/>
            <a:ext cx="5444490" cy="885190"/>
            <a:chOff x="5879589" y="287719"/>
            <a:chExt cx="3545657" cy="106390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 flipH="1">
              <a:off x="5879589" y="287719"/>
              <a:ext cx="3545657" cy="1063905"/>
              <a:chOff x="7995986" y="761386"/>
              <a:chExt cx="3435930" cy="1030980"/>
            </a:xfrm>
          </p:grpSpPr>
          <p:sp>
            <p:nvSpPr>
              <p:cNvPr id="18" name="Freeform 56"/>
              <p:cNvSpPr/>
              <p:nvPr/>
            </p:nvSpPr>
            <p:spPr bwMode="auto">
              <a:xfrm>
                <a:off x="9009854" y="761889"/>
                <a:ext cx="2422062" cy="1030477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57"/>
              <p:cNvSpPr/>
              <p:nvPr/>
            </p:nvSpPr>
            <p:spPr bwMode="auto">
              <a:xfrm>
                <a:off x="7995986" y="761386"/>
                <a:ext cx="1013868" cy="1021425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58"/>
              <p:cNvSpPr/>
              <p:nvPr/>
            </p:nvSpPr>
            <p:spPr bwMode="auto">
              <a:xfrm>
                <a:off x="839519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7178040" y="5445125"/>
            <a:ext cx="1605280" cy="548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x-none" altLang="zh-CN" sz="2800" b="1" dirty="0">
                <a:solidFill>
                  <a:schemeClr val="bg1"/>
                </a:solidFill>
                <a:cs typeface="+mn-ea"/>
                <a:sym typeface="+mn-lt"/>
              </a:rPr>
              <a:t>项目总结</a:t>
            </a:r>
            <a:endParaRPr lang="x-none" altLang="zh-CN" sz="2800"/>
          </a:p>
        </p:txBody>
      </p:sp>
      <p:sp>
        <p:nvSpPr>
          <p:cNvPr id="22" name="文本框 21"/>
          <p:cNvSpPr txBox="1"/>
          <p:nvPr/>
        </p:nvSpPr>
        <p:spPr>
          <a:xfrm>
            <a:off x="5089208" y="5445125"/>
            <a:ext cx="536575" cy="7010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x-none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4</a:t>
            </a:r>
            <a:endParaRPr lang="x-none" altLang="zh-CN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01778" y="4436745"/>
            <a:ext cx="465455" cy="57912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/>
            <a:r>
              <a:rPr lang="x-none" sz="3200" b="1" dirty="0">
                <a:solidFill>
                  <a:schemeClr val="accent3"/>
                </a:solidFill>
                <a:effectLst/>
                <a:cs typeface="+mn-ea"/>
                <a:sym typeface="+mn-lt"/>
              </a:rPr>
              <a:t>3</a:t>
            </a:r>
            <a:endParaRPr lang="x-none" sz="3200" b="1" dirty="0">
              <a:solidFill>
                <a:schemeClr val="accent3"/>
              </a:solidFill>
              <a:effectLst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110" grpId="0"/>
      <p:bldP spid="91" grpId="0"/>
      <p:bldP spid="92" grpId="0"/>
      <p:bldP spid="124" grpId="0"/>
      <p:bldP spid="1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66540" y="109220"/>
            <a:ext cx="176530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生活中的"栗子"</a:t>
            </a:r>
            <a:endParaRPr lang="x-none" altLang="zh-CN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图片 4" descr="df13252fd5286f663f05fa92af9fea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3535" y="1629410"/>
            <a:ext cx="3947795" cy="2961005"/>
          </a:xfrm>
          <a:prstGeom prst="rect">
            <a:avLst/>
          </a:prstGeom>
        </p:spPr>
      </p:pic>
      <p:pic>
        <p:nvPicPr>
          <p:cNvPr id="6" name="图片 5" descr="3c6fc4f663bc6f1b7c61b3d518fc436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269365"/>
            <a:ext cx="3860800" cy="4902835"/>
          </a:xfrm>
          <a:prstGeom prst="rect">
            <a:avLst/>
          </a:prstGeom>
        </p:spPr>
      </p:pic>
      <p:pic>
        <p:nvPicPr>
          <p:cNvPr id="8" name="图片 7" descr="u=1351191243,1334015672&amp;fm=82&amp;w=255&amp;h=255&amp;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785" y="1269365"/>
            <a:ext cx="3778885" cy="50425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842500" y="765810"/>
            <a:ext cx="129476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王治郅</a:t>
            </a:r>
            <a:endParaRPr lang="x-none" altLang="zh-CN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4175" y="868045"/>
            <a:ext cx="640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姚明</a:t>
            </a:r>
            <a:endParaRPr lang="x-none" altLang="zh-CN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/>
      <p:bldP spid="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六边形 48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六边形 4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10345615" y="20461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81595" y="3860800"/>
            <a:ext cx="140208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9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？</a:t>
            </a:r>
            <a:endParaRPr lang="zh-CN" altLang="en-US" sz="96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21325" y="1124585"/>
            <a:ext cx="6567805" cy="28206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4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当数据库出现损坏时,迪丽热巴的粉丝们的账号密码无法登入wordprees,如何解决数据库丢失的问题</a:t>
            </a:r>
            <a:endParaRPr lang="x-none" altLang="zh-CN" sz="44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图片 2" descr="e61176ef68e52d497033756d5d6ec5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" y="1124585"/>
            <a:ext cx="5085080" cy="5438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/>
      <p:bldP spid="55" grpId="0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六边形 48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六边形 4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10345615" y="20461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片 10" descr="d44c044ab87a7bcdf63e506501df2d55"/>
          <p:cNvPicPr>
            <a:picLocks noChangeAspect="1"/>
          </p:cNvPicPr>
          <p:nvPr/>
        </p:nvPicPr>
        <p:blipFill>
          <a:blip r:embed="rId1"/>
          <a:srcRect l="6465" t="12618" r="7999" b="7984"/>
          <a:stretch>
            <a:fillRect/>
          </a:stretch>
        </p:blipFill>
        <p:spPr>
          <a:xfrm>
            <a:off x="870585" y="836930"/>
            <a:ext cx="10298430" cy="58610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61055" y="6093460"/>
            <a:ext cx="4273550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粉丝对于使用wordprees后的反馈</a:t>
            </a:r>
            <a:endParaRPr lang="x-none" altLang="zh-CN" sz="20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5" name="图片 14" descr="f427cdeb68db90ea23aa711930dd6ff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980440"/>
            <a:ext cx="8575675" cy="45440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4945380" y="1124585"/>
            <a:ext cx="1250315" cy="287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017135" y="1124585"/>
            <a:ext cx="14274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400"/>
              <a:t>迪丽热巴经纪人</a:t>
            </a:r>
            <a:endParaRPr lang="x-none" altLang="zh-CN" sz="1400"/>
          </a:p>
        </p:txBody>
      </p:sp>
      <p:sp>
        <p:nvSpPr>
          <p:cNvPr id="19" name="流程图: 终止 18"/>
          <p:cNvSpPr/>
          <p:nvPr/>
        </p:nvSpPr>
        <p:spPr>
          <a:xfrm>
            <a:off x="5674995" y="1484630"/>
            <a:ext cx="2185035" cy="30226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521325" y="1484630"/>
            <a:ext cx="4672330" cy="314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400">
                <a:latin typeface="Caladea" charset="0"/>
                <a:ea typeface="Cantarell" charset="0"/>
              </a:rPr>
              <a:t>球王啊,我迪家又粉丝说了</a:t>
            </a:r>
            <a:endParaRPr lang="x-none" altLang="zh-CN" sz="1400">
              <a:latin typeface="Caladea" charset="0"/>
              <a:ea typeface="Cantarell" charset="0"/>
            </a:endParaRPr>
          </a:p>
        </p:txBody>
      </p:sp>
      <p:sp>
        <p:nvSpPr>
          <p:cNvPr id="22" name="流程图: 终止 21"/>
          <p:cNvSpPr/>
          <p:nvPr/>
        </p:nvSpPr>
        <p:spPr>
          <a:xfrm>
            <a:off x="5521325" y="1916430"/>
            <a:ext cx="3666490" cy="30226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21325" y="1916430"/>
            <a:ext cx="3973195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zh-CN" sz="1400"/>
              <a:t>在评论我们家的博客论坛显示不出,是什么原因哈</a:t>
            </a:r>
            <a:endParaRPr lang="x-none" altLang="zh-CN" sz="1400"/>
          </a:p>
        </p:txBody>
      </p:sp>
      <p:sp>
        <p:nvSpPr>
          <p:cNvPr id="23" name="矩形标注 22"/>
          <p:cNvSpPr/>
          <p:nvPr/>
        </p:nvSpPr>
        <p:spPr>
          <a:xfrm>
            <a:off x="6099810" y="2709545"/>
            <a:ext cx="3451225" cy="581660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169660" y="2708910"/>
            <a:ext cx="3318510" cy="5327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1400"/>
              <a:t>莉姐,洒洒水的事情啦,这应该是数据丢失</a:t>
            </a:r>
            <a:endParaRPr lang="x-none" altLang="zh-CN" sz="1400"/>
          </a:p>
          <a:p>
            <a:r>
              <a:rPr lang="x-none" altLang="zh-CN" sz="1400"/>
              <a:t>的原因,给我三分钟.</a:t>
            </a:r>
            <a:endParaRPr lang="x-none" altLang="zh-CN" sz="1400"/>
          </a:p>
        </p:txBody>
      </p:sp>
      <p:sp>
        <p:nvSpPr>
          <p:cNvPr id="25" name="矩形标注 24"/>
          <p:cNvSpPr/>
          <p:nvPr/>
        </p:nvSpPr>
        <p:spPr>
          <a:xfrm>
            <a:off x="7078345" y="3432810"/>
            <a:ext cx="2489835" cy="328295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033895" y="3429635"/>
            <a:ext cx="2658110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400"/>
              <a:t>相信我们云顶之弈是最迅捷的</a:t>
            </a:r>
            <a:endParaRPr lang="x-none" altLang="zh-CN" sz="1400"/>
          </a:p>
        </p:txBody>
      </p:sp>
      <p:sp>
        <p:nvSpPr>
          <p:cNvPr id="27" name="流程图: 过程 26"/>
          <p:cNvSpPr/>
          <p:nvPr/>
        </p:nvSpPr>
        <p:spPr>
          <a:xfrm>
            <a:off x="2929255" y="1484630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001010" y="1484630"/>
            <a:ext cx="3860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成龙</a:t>
            </a:r>
            <a:endParaRPr lang="x-none" altLang="zh-CN" sz="800"/>
          </a:p>
        </p:txBody>
      </p:sp>
      <p:sp>
        <p:nvSpPr>
          <p:cNvPr id="29" name="流程图: 过程 28"/>
          <p:cNvSpPr/>
          <p:nvPr/>
        </p:nvSpPr>
        <p:spPr>
          <a:xfrm>
            <a:off x="2929255" y="1988820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流程图: 过程 29"/>
          <p:cNvSpPr/>
          <p:nvPr/>
        </p:nvSpPr>
        <p:spPr>
          <a:xfrm>
            <a:off x="2929255" y="2852420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流程图: 过程 30"/>
          <p:cNvSpPr/>
          <p:nvPr/>
        </p:nvSpPr>
        <p:spPr>
          <a:xfrm>
            <a:off x="2929255" y="3284855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流程图: 过程 31"/>
          <p:cNvSpPr/>
          <p:nvPr/>
        </p:nvSpPr>
        <p:spPr>
          <a:xfrm>
            <a:off x="2929255" y="3789045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流程图: 过程 32"/>
          <p:cNvSpPr/>
          <p:nvPr/>
        </p:nvSpPr>
        <p:spPr>
          <a:xfrm>
            <a:off x="2929255" y="4220845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流程图: 过程 33"/>
          <p:cNvSpPr/>
          <p:nvPr/>
        </p:nvSpPr>
        <p:spPr>
          <a:xfrm>
            <a:off x="2929255" y="4652645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过程 34"/>
          <p:cNvSpPr/>
          <p:nvPr/>
        </p:nvSpPr>
        <p:spPr>
          <a:xfrm>
            <a:off x="2929255" y="5156835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流程图: 过程 35"/>
          <p:cNvSpPr/>
          <p:nvPr/>
        </p:nvSpPr>
        <p:spPr>
          <a:xfrm>
            <a:off x="2929255" y="2420620"/>
            <a:ext cx="643890" cy="15049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856865" y="2348865"/>
            <a:ext cx="982980" cy="2381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9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迪丽热巴经纪人</a:t>
            </a:r>
            <a:endParaRPr lang="x-none" altLang="zh-CN" sz="9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01010" y="1988820"/>
            <a:ext cx="525780" cy="2381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900"/>
              <a:t>彭于晏</a:t>
            </a:r>
            <a:endParaRPr lang="x-none" altLang="zh-CN" sz="900"/>
          </a:p>
        </p:txBody>
      </p:sp>
      <p:sp>
        <p:nvSpPr>
          <p:cNvPr id="39" name="文本框 38"/>
          <p:cNvSpPr txBox="1"/>
          <p:nvPr/>
        </p:nvSpPr>
        <p:spPr>
          <a:xfrm>
            <a:off x="3001010" y="2780665"/>
            <a:ext cx="4876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吴彦祖</a:t>
            </a:r>
            <a:endParaRPr lang="x-none" altLang="zh-CN" sz="800"/>
          </a:p>
        </p:txBody>
      </p:sp>
      <p:sp>
        <p:nvSpPr>
          <p:cNvPr id="40" name="文本框 39"/>
          <p:cNvSpPr txBox="1"/>
          <p:nvPr/>
        </p:nvSpPr>
        <p:spPr>
          <a:xfrm>
            <a:off x="3001010" y="3284855"/>
            <a:ext cx="4876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李连杰</a:t>
            </a:r>
            <a:endParaRPr lang="x-none" altLang="zh-CN" sz="800"/>
          </a:p>
        </p:txBody>
      </p:sp>
      <p:sp>
        <p:nvSpPr>
          <p:cNvPr id="41" name="文本框 40"/>
          <p:cNvSpPr txBox="1"/>
          <p:nvPr/>
        </p:nvSpPr>
        <p:spPr>
          <a:xfrm>
            <a:off x="2929255" y="3716655"/>
            <a:ext cx="5892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古力娜扎</a:t>
            </a:r>
            <a:endParaRPr lang="x-none" altLang="zh-CN" sz="800"/>
          </a:p>
        </p:txBody>
      </p:sp>
      <p:sp>
        <p:nvSpPr>
          <p:cNvPr id="42" name="文本框 41"/>
          <p:cNvSpPr txBox="1"/>
          <p:nvPr/>
        </p:nvSpPr>
        <p:spPr>
          <a:xfrm>
            <a:off x="3001010" y="4220845"/>
            <a:ext cx="4876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王思聪</a:t>
            </a:r>
            <a:endParaRPr lang="x-none" altLang="zh-CN" sz="800"/>
          </a:p>
        </p:txBody>
      </p:sp>
      <p:sp>
        <p:nvSpPr>
          <p:cNvPr id="43" name="文本框 42"/>
          <p:cNvSpPr txBox="1"/>
          <p:nvPr/>
        </p:nvSpPr>
        <p:spPr>
          <a:xfrm>
            <a:off x="3073400" y="4652645"/>
            <a:ext cx="3860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马云</a:t>
            </a:r>
            <a:endParaRPr lang="x-none" altLang="zh-CN" sz="800"/>
          </a:p>
        </p:txBody>
      </p:sp>
      <p:sp>
        <p:nvSpPr>
          <p:cNvPr id="44" name="文本框 43"/>
          <p:cNvSpPr txBox="1"/>
          <p:nvPr/>
        </p:nvSpPr>
        <p:spPr>
          <a:xfrm>
            <a:off x="3073400" y="5156835"/>
            <a:ext cx="386080" cy="222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800"/>
              <a:t>咪咪</a:t>
            </a:r>
            <a:endParaRPr lang="x-none" altLang="zh-CN" sz="800"/>
          </a:p>
        </p:txBody>
      </p:sp>
      <p:sp>
        <p:nvSpPr>
          <p:cNvPr id="45" name="文本框 44"/>
          <p:cNvSpPr txBox="1"/>
          <p:nvPr/>
        </p:nvSpPr>
        <p:spPr>
          <a:xfrm>
            <a:off x="4297045" y="188595"/>
            <a:ext cx="3664585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粉丝使用wordprees后的问题反馈</a:t>
            </a:r>
            <a:endParaRPr lang="x-none" altLang="zh-CN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内容占位符 1" descr="image0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3475" y="1701800"/>
            <a:ext cx="9426575" cy="4347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67935" y="803910"/>
            <a:ext cx="3843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4400">
                <a:sym typeface="+mn-ea"/>
              </a:rPr>
              <a:t>集群存储</a:t>
            </a:r>
            <a:endParaRPr lang="x-none" altLang="zh-CN" sz="4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age0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4180" y="989330"/>
            <a:ext cx="8472805" cy="4879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70375" y="282575"/>
            <a:ext cx="2899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  NFS</a:t>
            </a:r>
            <a:r>
              <a:rPr lang="zh-CN" altLang="en-US" sz="4000"/>
              <a:t>存储</a:t>
            </a:r>
            <a:endParaRPr lang="zh-CN" altLang="en-US" sz="4000"/>
          </a:p>
        </p:txBody>
      </p:sp>
      <p:sp>
        <p:nvSpPr>
          <p:cNvPr id="7" name="文本框 6"/>
          <p:cNvSpPr txBox="1"/>
          <p:nvPr/>
        </p:nvSpPr>
        <p:spPr>
          <a:xfrm>
            <a:off x="1629410" y="1632585"/>
            <a:ext cx="526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存在单点故障，当磁盘存满后就法真正常工作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图示 4"/>
          <p:cNvGraphicFramePr/>
          <p:nvPr/>
        </p:nvGraphicFramePr>
        <p:xfrm>
          <a:off x="2033905" y="720090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206365" y="360045"/>
            <a:ext cx="29972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3200">
                <a:solidFill>
                  <a:schemeClr val="accent3"/>
                </a:solidFill>
                <a:effectLst/>
              </a:rPr>
              <a:t>数据增长</a:t>
            </a:r>
            <a:endParaRPr lang="zh-CN" altLang="en-US" sz="3200">
              <a:solidFill>
                <a:schemeClr val="accent3"/>
              </a:solidFill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8190" y="1423670"/>
            <a:ext cx="60293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、公司数据年增长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40~60%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，数据占用空间每年翻一番。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2019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年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，全球的数据总量为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40ZB,</a:t>
            </a:r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超万亿</a:t>
            </a:r>
            <a:r>
              <a:rPr lang="en-US" altLang="zh-CN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GB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、传统存储资源紧缺。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78825" y="1818640"/>
            <a:ext cx="146558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2400">
                <a:solidFill>
                  <a:schemeClr val="accent3"/>
                </a:solidFill>
                <a:effectLst/>
              </a:rPr>
              <a:t>数据量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96945" y="986155"/>
            <a:ext cx="502602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sz="3600">
                <a:solidFill>
                  <a:schemeClr val="accent3"/>
                </a:solidFill>
                <a:effectLst/>
                <a:sym typeface="+mn-ea"/>
              </a:rPr>
              <a:t>Ceph</a:t>
            </a:r>
            <a:r>
              <a:rPr lang="zh-CN" altLang="en-US" sz="3600">
                <a:solidFill>
                  <a:schemeClr val="accent3"/>
                </a:solidFill>
                <a:effectLst/>
                <a:sym typeface="+mn-ea"/>
              </a:rPr>
              <a:t>分布式集群存储</a:t>
            </a:r>
            <a:endParaRPr lang="zh-CN" altLang="en-US" sz="3600">
              <a:solidFill>
                <a:schemeClr val="accent3"/>
              </a:solidFill>
              <a:effectLst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53005" y="2051050"/>
            <a:ext cx="78854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35" indent="0">
              <a:buNone/>
            </a:pPr>
            <a:r>
              <a:rPr lang="en-US" altLang="x-none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C</a:t>
            </a:r>
            <a:r>
              <a:rPr lang="x-none" altLang="zh-CN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eph是一种为提高性能</a:t>
            </a:r>
            <a:r>
              <a:rPr lang="zh-CN" altLang="x-none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、</a:t>
            </a:r>
            <a:r>
              <a:rPr lang="x-none" altLang="zh-CN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可靠性和可扩展性而设计的统一的</a:t>
            </a:r>
            <a:r>
              <a:rPr lang="zh-CN" altLang="x-none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、</a:t>
            </a:r>
            <a:r>
              <a:rPr lang="x-none" altLang="zh-CN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分布式的存储系统</a:t>
            </a:r>
            <a:r>
              <a:rPr lang="zh-CN" altLang="x-none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。</a:t>
            </a:r>
            <a:endParaRPr lang="zh-CN" altLang="x-none" sz="2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635" indent="0">
              <a:buNone/>
            </a:pPr>
            <a:endParaRPr lang="x-none" altLang="zh-CN" sz="2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635" indent="0">
              <a:buNone/>
            </a:pPr>
            <a:r>
              <a:rPr lang="x-none" altLang="zh-CN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统一的:意味着</a:t>
            </a:r>
            <a:r>
              <a:rPr lang="en-US" altLang="x-none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C</a:t>
            </a:r>
            <a:r>
              <a:rPr lang="x-none" altLang="zh-CN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eph一套存储系统</a:t>
            </a:r>
            <a:r>
              <a:rPr lang="zh-CN" altLang="x-none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可以同时提供对象存储、快存储、文件系统存储三种功能。</a:t>
            </a:r>
            <a:endParaRPr lang="zh-CN" altLang="x-none" sz="2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635" indent="0">
              <a:buNone/>
            </a:pPr>
            <a:endParaRPr lang="en-US" altLang="zh-CN" sz="2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635" indent="0">
              <a:buNone/>
            </a:pPr>
            <a:r>
              <a:rPr lang="zh-CN" altLang="en-US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分布式：在</a:t>
            </a:r>
            <a:r>
              <a:rPr lang="en-US" altLang="zh-CN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Ceph</a:t>
            </a:r>
            <a:r>
              <a:rPr lang="zh-CN" altLang="en-US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系统中几乎无限的存储空间</a:t>
            </a:r>
            <a:endParaRPr lang="zh-CN" altLang="en-US" sz="2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635" indent="0">
              <a:buNone/>
            </a:pPr>
            <a:endParaRPr lang="zh-CN" altLang="en-US" sz="2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635" indent="0">
              <a:buNone/>
            </a:pPr>
            <a:r>
              <a:rPr lang="en-US" altLang="x-none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Ceph</a:t>
            </a:r>
            <a:r>
              <a:rPr lang="zh-CN" altLang="en-US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是开源</a:t>
            </a:r>
            <a:r>
              <a:rPr lang="x-none" altLang="zh-CN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软件定义储存,只需要一台电脑就可以安装使用</a:t>
            </a:r>
            <a:endParaRPr lang="x-none" altLang="zh-CN" sz="2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sym typeface="+mn-ea"/>
            </a:endParaRPr>
          </a:p>
        </p:txBody>
      </p:sp>
      <p:pic>
        <p:nvPicPr>
          <p:cNvPr id="5" name="图片 4" descr="image0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8185" y="2051050"/>
            <a:ext cx="8219440" cy="42792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9995" y="2097405"/>
            <a:ext cx="5268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x-none">
                <a:sym typeface="+mn-ea"/>
              </a:rPr>
              <a:t>1</a:t>
            </a:r>
            <a:r>
              <a:rPr lang="zh-CN" altLang="en-US">
                <a:sym typeface="+mn-ea"/>
              </a:rPr>
              <a:t>、</a:t>
            </a:r>
            <a:r>
              <a:rPr lang="en-US" altLang="x-none">
                <a:sym typeface="+mn-ea"/>
              </a:rPr>
              <a:t>C</a:t>
            </a:r>
            <a:r>
              <a:rPr lang="x-none" altLang="zh-CN">
                <a:sym typeface="+mn-ea"/>
              </a:rPr>
              <a:t>eph是一种为提高性能</a:t>
            </a:r>
            <a:r>
              <a:rPr lang="zh-CN" altLang="x-none">
                <a:sym typeface="+mn-ea"/>
              </a:rPr>
              <a:t>、</a:t>
            </a:r>
            <a:r>
              <a:rPr lang="x-none" altLang="zh-CN">
                <a:sym typeface="+mn-ea"/>
              </a:rPr>
              <a:t>可靠性和可扩展性而设计的统一的</a:t>
            </a:r>
            <a:r>
              <a:rPr lang="zh-CN" altLang="x-none">
                <a:sym typeface="+mn-ea"/>
              </a:rPr>
              <a:t>、</a:t>
            </a:r>
            <a:r>
              <a:rPr lang="x-none" altLang="zh-CN">
                <a:sym typeface="+mn-ea"/>
              </a:rPr>
              <a:t>分布式的存储系统</a:t>
            </a:r>
            <a:endParaRPr lang="x-none" altLang="zh-CN">
              <a:sym typeface="+mn-ea"/>
            </a:endParaRPr>
          </a:p>
          <a:p>
            <a:pPr algn="l"/>
            <a:endParaRPr lang="zh-CN" altLang="en-US"/>
          </a:p>
          <a:p>
            <a:pPr algn="l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x-none">
                <a:sym typeface="+mn-ea"/>
              </a:rPr>
              <a:t>Ceph</a:t>
            </a:r>
            <a:r>
              <a:rPr lang="zh-CN" altLang="en-US">
                <a:sym typeface="+mn-ea"/>
              </a:rPr>
              <a:t>是开源的，</a:t>
            </a:r>
            <a:r>
              <a:rPr lang="x-none" altLang="zh-CN">
                <a:sym typeface="+mn-ea"/>
              </a:rPr>
              <a:t>软件定义储存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01440" y="808990"/>
            <a:ext cx="439229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/>
            <a:r>
              <a:rPr lang="en-US" altLang="zh-CN" sz="5400">
                <a:solidFill>
                  <a:schemeClr val="accent3"/>
                </a:solidFill>
                <a:effectLst/>
                <a:sym typeface="+mn-ea"/>
              </a:rPr>
              <a:t>Ceph</a:t>
            </a:r>
            <a:r>
              <a:rPr lang="zh-CN" altLang="en-US" sz="5400">
                <a:solidFill>
                  <a:schemeClr val="accent3"/>
                </a:solidFill>
                <a:effectLst/>
                <a:sym typeface="+mn-ea"/>
              </a:rPr>
              <a:t>储存</a:t>
            </a:r>
            <a:endParaRPr lang="zh-CN" altLang="en-US" sz="5400">
              <a:solidFill>
                <a:schemeClr val="accent3"/>
              </a:solidFill>
              <a:effectLst/>
              <a:sym typeface="+mn-ea"/>
            </a:endParaRPr>
          </a:p>
        </p:txBody>
      </p:sp>
      <p:sp>
        <p:nvSpPr>
          <p:cNvPr id="60" name="任意多边形 16"/>
          <p:cNvSpPr/>
          <p:nvPr/>
        </p:nvSpPr>
        <p:spPr bwMode="auto">
          <a:xfrm rot="900000">
            <a:off x="4308156" y="1893009"/>
            <a:ext cx="2294285" cy="2289276"/>
          </a:xfrm>
          <a:custGeom>
            <a:avLst/>
            <a:gdLst>
              <a:gd name="T0" fmla="*/ 996 w 1102"/>
              <a:gd name="T1" fmla="*/ 996 h 1102"/>
              <a:gd name="T2" fmla="*/ 996 w 1102"/>
              <a:gd name="T3" fmla="*/ 996 h 1102"/>
              <a:gd name="T4" fmla="*/ 996 w 1102"/>
              <a:gd name="T5" fmla="*/ 611 h 1102"/>
              <a:gd name="T6" fmla="*/ 492 w 1102"/>
              <a:gd name="T7" fmla="*/ 106 h 1102"/>
              <a:gd name="T8" fmla="*/ 106 w 1102"/>
              <a:gd name="T9" fmla="*/ 106 h 1102"/>
              <a:gd name="T10" fmla="*/ 106 w 1102"/>
              <a:gd name="T11" fmla="*/ 106 h 1102"/>
              <a:gd name="T12" fmla="*/ 106 w 1102"/>
              <a:gd name="T13" fmla="*/ 492 h 1102"/>
              <a:gd name="T14" fmla="*/ 611 w 1102"/>
              <a:gd name="T15" fmla="*/ 996 h 1102"/>
              <a:gd name="T16" fmla="*/ 996 w 1102"/>
              <a:gd name="T17" fmla="*/ 996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2" h="1102">
                <a:moveTo>
                  <a:pt x="996" y="996"/>
                </a:moveTo>
                <a:cubicBezTo>
                  <a:pt x="996" y="996"/>
                  <a:pt x="996" y="996"/>
                  <a:pt x="996" y="996"/>
                </a:cubicBezTo>
                <a:cubicBezTo>
                  <a:pt x="1102" y="890"/>
                  <a:pt x="1102" y="717"/>
                  <a:pt x="996" y="611"/>
                </a:cubicBezTo>
                <a:cubicBezTo>
                  <a:pt x="492" y="106"/>
                  <a:pt x="492" y="106"/>
                  <a:pt x="492" y="106"/>
                </a:cubicBezTo>
                <a:cubicBezTo>
                  <a:pt x="386" y="0"/>
                  <a:pt x="212" y="0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0" y="212"/>
                  <a:pt x="0" y="386"/>
                  <a:pt x="106" y="492"/>
                </a:cubicBezTo>
                <a:cubicBezTo>
                  <a:pt x="611" y="996"/>
                  <a:pt x="611" y="996"/>
                  <a:pt x="611" y="996"/>
                </a:cubicBezTo>
                <a:cubicBezTo>
                  <a:pt x="717" y="1102"/>
                  <a:pt x="890" y="1102"/>
                  <a:pt x="996" y="996"/>
                </a:cubicBezTo>
                <a:close/>
              </a:path>
            </a:pathLst>
          </a:custGeom>
          <a:solidFill>
            <a:srgbClr val="1F74AD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61" name="任意多边形 16"/>
          <p:cNvSpPr/>
          <p:nvPr/>
        </p:nvSpPr>
        <p:spPr bwMode="auto">
          <a:xfrm rot="18900000">
            <a:off x="6428075" y="3116944"/>
            <a:ext cx="2294285" cy="2289276"/>
          </a:xfrm>
          <a:custGeom>
            <a:avLst/>
            <a:gdLst>
              <a:gd name="T0" fmla="*/ 996 w 1102"/>
              <a:gd name="T1" fmla="*/ 996 h 1102"/>
              <a:gd name="T2" fmla="*/ 996 w 1102"/>
              <a:gd name="T3" fmla="*/ 996 h 1102"/>
              <a:gd name="T4" fmla="*/ 996 w 1102"/>
              <a:gd name="T5" fmla="*/ 611 h 1102"/>
              <a:gd name="T6" fmla="*/ 492 w 1102"/>
              <a:gd name="T7" fmla="*/ 106 h 1102"/>
              <a:gd name="T8" fmla="*/ 106 w 1102"/>
              <a:gd name="T9" fmla="*/ 106 h 1102"/>
              <a:gd name="T10" fmla="*/ 106 w 1102"/>
              <a:gd name="T11" fmla="*/ 106 h 1102"/>
              <a:gd name="T12" fmla="*/ 106 w 1102"/>
              <a:gd name="T13" fmla="*/ 492 h 1102"/>
              <a:gd name="T14" fmla="*/ 611 w 1102"/>
              <a:gd name="T15" fmla="*/ 996 h 1102"/>
              <a:gd name="T16" fmla="*/ 996 w 1102"/>
              <a:gd name="T17" fmla="*/ 996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2" h="1102">
                <a:moveTo>
                  <a:pt x="996" y="996"/>
                </a:moveTo>
                <a:cubicBezTo>
                  <a:pt x="996" y="996"/>
                  <a:pt x="996" y="996"/>
                  <a:pt x="996" y="996"/>
                </a:cubicBezTo>
                <a:cubicBezTo>
                  <a:pt x="1102" y="890"/>
                  <a:pt x="1102" y="717"/>
                  <a:pt x="996" y="611"/>
                </a:cubicBezTo>
                <a:cubicBezTo>
                  <a:pt x="492" y="106"/>
                  <a:pt x="492" y="106"/>
                  <a:pt x="492" y="106"/>
                </a:cubicBezTo>
                <a:cubicBezTo>
                  <a:pt x="386" y="0"/>
                  <a:pt x="212" y="0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0" y="212"/>
                  <a:pt x="0" y="386"/>
                  <a:pt x="106" y="492"/>
                </a:cubicBezTo>
                <a:cubicBezTo>
                  <a:pt x="611" y="996"/>
                  <a:pt x="611" y="996"/>
                  <a:pt x="611" y="996"/>
                </a:cubicBezTo>
                <a:cubicBezTo>
                  <a:pt x="717" y="1102"/>
                  <a:pt x="890" y="1102"/>
                  <a:pt x="996" y="996"/>
                </a:cubicBezTo>
                <a:close/>
              </a:path>
            </a:pathLst>
          </a:custGeom>
          <a:solidFill>
            <a:srgbClr val="3498DB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62" name="任意多边形 16"/>
          <p:cNvSpPr/>
          <p:nvPr/>
        </p:nvSpPr>
        <p:spPr bwMode="auto">
          <a:xfrm rot="4500000">
            <a:off x="4308156" y="4340880"/>
            <a:ext cx="2294285" cy="2289277"/>
          </a:xfrm>
          <a:custGeom>
            <a:avLst/>
            <a:gdLst>
              <a:gd name="T0" fmla="*/ 996 w 1102"/>
              <a:gd name="T1" fmla="*/ 996 h 1102"/>
              <a:gd name="T2" fmla="*/ 996 w 1102"/>
              <a:gd name="T3" fmla="*/ 996 h 1102"/>
              <a:gd name="T4" fmla="*/ 996 w 1102"/>
              <a:gd name="T5" fmla="*/ 611 h 1102"/>
              <a:gd name="T6" fmla="*/ 492 w 1102"/>
              <a:gd name="T7" fmla="*/ 106 h 1102"/>
              <a:gd name="T8" fmla="*/ 106 w 1102"/>
              <a:gd name="T9" fmla="*/ 106 h 1102"/>
              <a:gd name="T10" fmla="*/ 106 w 1102"/>
              <a:gd name="T11" fmla="*/ 106 h 1102"/>
              <a:gd name="T12" fmla="*/ 106 w 1102"/>
              <a:gd name="T13" fmla="*/ 492 h 1102"/>
              <a:gd name="T14" fmla="*/ 611 w 1102"/>
              <a:gd name="T15" fmla="*/ 996 h 1102"/>
              <a:gd name="T16" fmla="*/ 996 w 1102"/>
              <a:gd name="T17" fmla="*/ 996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2" h="1102">
                <a:moveTo>
                  <a:pt x="996" y="996"/>
                </a:moveTo>
                <a:cubicBezTo>
                  <a:pt x="996" y="996"/>
                  <a:pt x="996" y="996"/>
                  <a:pt x="996" y="996"/>
                </a:cubicBezTo>
                <a:cubicBezTo>
                  <a:pt x="1102" y="890"/>
                  <a:pt x="1102" y="717"/>
                  <a:pt x="996" y="611"/>
                </a:cubicBezTo>
                <a:cubicBezTo>
                  <a:pt x="492" y="106"/>
                  <a:pt x="492" y="106"/>
                  <a:pt x="492" y="106"/>
                </a:cubicBezTo>
                <a:cubicBezTo>
                  <a:pt x="386" y="0"/>
                  <a:pt x="212" y="0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0" y="212"/>
                  <a:pt x="0" y="386"/>
                  <a:pt x="106" y="492"/>
                </a:cubicBezTo>
                <a:cubicBezTo>
                  <a:pt x="611" y="996"/>
                  <a:pt x="611" y="996"/>
                  <a:pt x="611" y="996"/>
                </a:cubicBezTo>
                <a:cubicBezTo>
                  <a:pt x="717" y="1102"/>
                  <a:pt x="890" y="1102"/>
                  <a:pt x="996" y="996"/>
                </a:cubicBezTo>
                <a:close/>
              </a:path>
            </a:pathLst>
          </a:custGeom>
          <a:solidFill>
            <a:srgbClr val="1AA3AA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ysClr val="window" lastClr="FFFFFF"/>
              </a:solidFill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767982" y="2829458"/>
            <a:ext cx="2871964" cy="2866455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8" name="椭圆 17"/>
          <p:cNvSpPr/>
          <p:nvPr/>
        </p:nvSpPr>
        <p:spPr bwMode="auto">
          <a:xfrm>
            <a:off x="4863862" y="2925335"/>
            <a:ext cx="2680206" cy="267469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48" name="任意多边形: 形状 47"/>
          <p:cNvSpPr/>
          <p:nvPr/>
        </p:nvSpPr>
        <p:spPr>
          <a:xfrm rot="10800000">
            <a:off x="4980909" y="3035926"/>
            <a:ext cx="1806680" cy="1188138"/>
          </a:xfrm>
          <a:custGeom>
            <a:avLst/>
            <a:gdLst>
              <a:gd name="connsiteX0" fmla="*/ 1807071 w 1987348"/>
              <a:gd name="connsiteY0" fmla="*/ 630370 h 1306952"/>
              <a:gd name="connsiteX1" fmla="*/ 82499 w 1987348"/>
              <a:gd name="connsiteY1" fmla="*/ 1188603 h 1306952"/>
              <a:gd name="connsiteX2" fmla="*/ 0 w 1987348"/>
              <a:gd name="connsiteY2" fmla="*/ 1146369 h 1306952"/>
              <a:gd name="connsiteX3" fmla="*/ 661856 w 1987348"/>
              <a:gd name="connsiteY3" fmla="*/ 0 h 1306952"/>
              <a:gd name="connsiteX4" fmla="*/ 1987348 w 1987348"/>
              <a:gd name="connsiteY4" fmla="*/ 0 h 1306952"/>
              <a:gd name="connsiteX5" fmla="*/ 1978278 w 1987348"/>
              <a:gd name="connsiteY5" fmla="*/ 121224 h 1306952"/>
              <a:gd name="connsiteX6" fmla="*/ 1807071 w 1987348"/>
              <a:gd name="connsiteY6" fmla="*/ 630370 h 130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348" h="1306952">
                <a:moveTo>
                  <a:pt x="1807071" y="630370"/>
                </a:moveTo>
                <a:cubicBezTo>
                  <a:pt x="1456876" y="1236926"/>
                  <a:pt x="707863" y="1469668"/>
                  <a:pt x="82499" y="1188603"/>
                </a:cubicBezTo>
                <a:lnTo>
                  <a:pt x="0" y="1146369"/>
                </a:lnTo>
                <a:lnTo>
                  <a:pt x="661856" y="0"/>
                </a:lnTo>
                <a:lnTo>
                  <a:pt x="1987348" y="0"/>
                </a:lnTo>
                <a:lnTo>
                  <a:pt x="1978278" y="121224"/>
                </a:lnTo>
                <a:cubicBezTo>
                  <a:pt x="1956641" y="295604"/>
                  <a:pt x="1900456" y="468621"/>
                  <a:pt x="1807071" y="630370"/>
                </a:cubicBezTo>
                <a:close/>
              </a:path>
            </a:pathLst>
          </a:cu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/>
          <p:cNvSpPr/>
          <p:nvPr/>
        </p:nvSpPr>
        <p:spPr>
          <a:xfrm rot="10800000">
            <a:off x="4981932" y="4308119"/>
            <a:ext cx="1805576" cy="1187696"/>
          </a:xfrm>
          <a:custGeom>
            <a:avLst/>
            <a:gdLst>
              <a:gd name="connsiteX0" fmla="*/ 1986133 w 1986133"/>
              <a:gd name="connsiteY0" fmla="*/ 1306466 h 1306466"/>
              <a:gd name="connsiteX1" fmla="*/ 661767 w 1986133"/>
              <a:gd name="connsiteY1" fmla="*/ 1306466 h 1306466"/>
              <a:gd name="connsiteX2" fmla="*/ 0 w 1986133"/>
              <a:gd name="connsiteY2" fmla="*/ 160251 h 1306466"/>
              <a:gd name="connsiteX3" fmla="*/ 42241 w 1986133"/>
              <a:gd name="connsiteY3" fmla="*/ 137105 h 1306466"/>
              <a:gd name="connsiteX4" fmla="*/ 1311854 w 1986133"/>
              <a:gd name="connsiteY4" fmla="*/ 181454 h 1306466"/>
              <a:gd name="connsiteX5" fmla="*/ 1985068 w 1986133"/>
              <a:gd name="connsiteY5" fmla="*/ 1258797 h 1306466"/>
              <a:gd name="connsiteX6" fmla="*/ 1986133 w 1986133"/>
              <a:gd name="connsiteY6" fmla="*/ 1306466 h 130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133" h="1306466">
                <a:moveTo>
                  <a:pt x="1986133" y="1306466"/>
                </a:moveTo>
                <a:lnTo>
                  <a:pt x="661767" y="1306466"/>
                </a:lnTo>
                <a:lnTo>
                  <a:pt x="0" y="160251"/>
                </a:lnTo>
                <a:lnTo>
                  <a:pt x="42241" y="137105"/>
                </a:lnTo>
                <a:cubicBezTo>
                  <a:pt x="432678" y="-52966"/>
                  <a:pt x="907484" y="-52009"/>
                  <a:pt x="1311854" y="181454"/>
                </a:cubicBezTo>
                <a:cubicBezTo>
                  <a:pt x="1716225" y="414918"/>
                  <a:pt x="1954456" y="825633"/>
                  <a:pt x="1985068" y="1258797"/>
                </a:cubicBezTo>
                <a:lnTo>
                  <a:pt x="1986133" y="1306466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 rot="10800000">
            <a:off x="6241549" y="3213181"/>
            <a:ext cx="1181033" cy="2084978"/>
          </a:xfrm>
          <a:custGeom>
            <a:avLst/>
            <a:gdLst>
              <a:gd name="connsiteX0" fmla="*/ 1299136 w 1299136"/>
              <a:gd name="connsiteY0" fmla="*/ 1147149 h 2293476"/>
              <a:gd name="connsiteX1" fmla="*/ 637304 w 1299136"/>
              <a:gd name="connsiteY1" fmla="*/ 2293476 h 2293476"/>
              <a:gd name="connsiteX2" fmla="*/ 560297 w 1299136"/>
              <a:gd name="connsiteY2" fmla="*/ 2243675 h 2293476"/>
              <a:gd name="connsiteX3" fmla="*/ 181455 w 1299136"/>
              <a:gd name="connsiteY3" fmla="*/ 471035 h 2293476"/>
              <a:gd name="connsiteX4" fmla="*/ 536784 w 1299136"/>
              <a:gd name="connsiteY4" fmla="*/ 68192 h 2293476"/>
              <a:gd name="connsiteX5" fmla="*/ 636829 w 1299136"/>
              <a:gd name="connsiteY5" fmla="*/ 0 h 2293476"/>
              <a:gd name="connsiteX6" fmla="*/ 1299136 w 1299136"/>
              <a:gd name="connsiteY6" fmla="*/ 1147149 h 229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9136" h="2293476">
                <a:moveTo>
                  <a:pt x="1299136" y="1147149"/>
                </a:moveTo>
                <a:lnTo>
                  <a:pt x="637304" y="2293476"/>
                </a:lnTo>
                <a:lnTo>
                  <a:pt x="560297" y="2243675"/>
                </a:lnTo>
                <a:cubicBezTo>
                  <a:pt x="4205" y="1842626"/>
                  <a:pt x="-168741" y="1077591"/>
                  <a:pt x="181455" y="471035"/>
                </a:cubicBezTo>
                <a:cubicBezTo>
                  <a:pt x="274840" y="309286"/>
                  <a:pt x="396586" y="174121"/>
                  <a:pt x="536784" y="68192"/>
                </a:cubicBezTo>
                <a:lnTo>
                  <a:pt x="636829" y="0"/>
                </a:lnTo>
                <a:lnTo>
                  <a:pt x="1299136" y="1147149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462068" y="3258790"/>
            <a:ext cx="591127" cy="58166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/>
            <a:r>
              <a:rPr lang="en-US" altLang="zh-CN" sz="3600" b="1" dirty="0">
                <a:solidFill>
                  <a:sysClr val="window" lastClr="FFFFFF"/>
                </a:solidFill>
              </a:rPr>
              <a:t>1</a:t>
            </a:r>
            <a:endParaRPr lang="zh-CN" altLang="en-US" sz="3600" b="1" dirty="0">
              <a:solidFill>
                <a:sysClr val="window" lastClr="FFFFFF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17832" y="3975635"/>
            <a:ext cx="591127" cy="58166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/>
            <a:r>
              <a:rPr lang="en-US" altLang="zh-CN" sz="3600" b="1" dirty="0">
                <a:solidFill>
                  <a:sysClr val="window" lastClr="FFFFFF"/>
                </a:solidFill>
              </a:rPr>
              <a:t>2</a:t>
            </a:r>
            <a:endParaRPr lang="zh-CN" altLang="en-US" sz="3600" b="1" dirty="0">
              <a:solidFill>
                <a:sysClr val="window" lastClr="FFFFFF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462068" y="4705073"/>
            <a:ext cx="591127" cy="58166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/>
            <a:r>
              <a:rPr lang="en-US" altLang="zh-CN" sz="3600" b="1" dirty="0">
                <a:solidFill>
                  <a:sysClr val="window" lastClr="FFFFFF"/>
                </a:solidFill>
              </a:rPr>
              <a:t>3</a:t>
            </a:r>
            <a:endParaRPr lang="zh-CN" altLang="en-US" sz="3600" b="1" dirty="0">
              <a:solidFill>
                <a:sysClr val="window" lastClr="FFFFFF"/>
              </a:solidFill>
            </a:endParaRPr>
          </a:p>
        </p:txBody>
      </p:sp>
      <p:sp>
        <p:nvSpPr>
          <p:cNvPr id="15" name="任意多边形 50"/>
          <p:cNvSpPr/>
          <p:nvPr/>
        </p:nvSpPr>
        <p:spPr bwMode="auto">
          <a:xfrm>
            <a:off x="8132561" y="4013540"/>
            <a:ext cx="515831" cy="49608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任意多边形 55"/>
          <p:cNvSpPr/>
          <p:nvPr/>
        </p:nvSpPr>
        <p:spPr bwMode="auto">
          <a:xfrm>
            <a:off x="4817796" y="5948515"/>
            <a:ext cx="515829" cy="450291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0695" y="2060575"/>
            <a:ext cx="3378835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块存储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57275" y="4365625"/>
            <a:ext cx="3355975" cy="1939925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r">
              <a:lnSpc>
                <a:spcPct val="120000"/>
              </a:lnSpc>
            </a:pP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r">
              <a:lnSpc>
                <a:spcPct val="120000"/>
              </a:lnSpc>
            </a:pPr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对象存储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r">
              <a:lnSpc>
                <a:spcPct val="120000"/>
              </a:lnSpc>
            </a:pPr>
            <a:r>
              <a:rPr lang="x-none" altLang="zh-CN" sz="2400" b="1" spc="300" dirty="0">
                <a:latin typeface="微软雅黑" panose="020B0503020204020204" pitchFamily="34" charset="-122"/>
                <a:sym typeface="+mn-ea"/>
              </a:rPr>
              <a:t>所有数据都认为是一个对象</a:t>
            </a:r>
            <a:endParaRPr lang="x-none" altLang="zh-CN" sz="24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r">
              <a:lnSpc>
                <a:spcPct val="120000"/>
              </a:lnSpc>
            </a:pP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17635" y="3804285"/>
            <a:ext cx="2879725" cy="65786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8060402020202020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文件系统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x-none" altLang="zh-CN" sz="2400" b="1" spc="300" dirty="0">
                <a:latin typeface="微软雅黑" panose="020B0503020204020204" pitchFamily="34" charset="-122"/>
                <a:sym typeface="+mn-ea"/>
              </a:rPr>
              <a:t>通过网络与节点相连</a:t>
            </a:r>
            <a:endParaRPr lang="x-none" altLang="zh-CN" sz="24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40477" y="3933120"/>
            <a:ext cx="2681452" cy="0"/>
          </a:xfrm>
          <a:prstGeom prst="line">
            <a:avLst/>
          </a:prstGeom>
          <a:ln w="3175" cap="rnd">
            <a:solidFill>
              <a:sysClr val="window" lastClr="FFFFFF">
                <a:lumMod val="7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5" name="任意多边形 54"/>
          <p:cNvSpPr/>
          <p:nvPr/>
        </p:nvSpPr>
        <p:spPr bwMode="auto">
          <a:xfrm>
            <a:off x="4768201" y="2314645"/>
            <a:ext cx="515829" cy="514864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82" y="3742953"/>
            <a:ext cx="1115665" cy="11156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64665" y="2703195"/>
            <a:ext cx="2005330" cy="97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/>
              <a:t>       </a:t>
            </a:r>
            <a:r>
              <a:rPr lang="x-none" altLang="zh-CN" sz="2800"/>
              <a:t> -光盘</a:t>
            </a:r>
            <a:endParaRPr lang="x-none" altLang="zh-CN" sz="2800"/>
          </a:p>
          <a:p>
            <a:r>
              <a:rPr lang="x-none" altLang="zh-CN" sz="2800"/>
              <a:t>       -磁盘</a:t>
            </a:r>
            <a:endParaRPr lang="x-none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4183380" y="271145"/>
            <a:ext cx="658368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3600">
                <a:solidFill>
                  <a:schemeClr val="accent3"/>
                </a:solidFill>
                <a:effectLst/>
              </a:rPr>
              <a:t>Ceph</a:t>
            </a:r>
            <a:r>
              <a:rPr lang="zh-CN" altLang="en-US" sz="3600">
                <a:solidFill>
                  <a:schemeClr val="accent3"/>
                </a:solidFill>
                <a:effectLst/>
              </a:rPr>
              <a:t>产品特色</a:t>
            </a:r>
            <a:endParaRPr lang="zh-CN" altLang="en-US" sz="3600">
              <a:solidFill>
                <a:schemeClr val="accent3"/>
              </a:solidFill>
              <a:effectLst/>
            </a:endParaRPr>
          </a:p>
        </p:txBody>
      </p:sp>
      <p:sp>
        <p:nvSpPr>
          <p:cNvPr id="96" name="任意多边形 16"/>
          <p:cNvSpPr/>
          <p:nvPr/>
        </p:nvSpPr>
        <p:spPr bwMode="auto">
          <a:xfrm>
            <a:off x="3781425" y="1443990"/>
            <a:ext cx="2294255" cy="2289175"/>
          </a:xfrm>
          <a:custGeom>
            <a:avLst/>
            <a:gdLst>
              <a:gd name="T0" fmla="*/ 996 w 1102"/>
              <a:gd name="T1" fmla="*/ 996 h 1102"/>
              <a:gd name="T2" fmla="*/ 996 w 1102"/>
              <a:gd name="T3" fmla="*/ 996 h 1102"/>
              <a:gd name="T4" fmla="*/ 996 w 1102"/>
              <a:gd name="T5" fmla="*/ 611 h 1102"/>
              <a:gd name="T6" fmla="*/ 492 w 1102"/>
              <a:gd name="T7" fmla="*/ 106 h 1102"/>
              <a:gd name="T8" fmla="*/ 106 w 1102"/>
              <a:gd name="T9" fmla="*/ 106 h 1102"/>
              <a:gd name="T10" fmla="*/ 106 w 1102"/>
              <a:gd name="T11" fmla="*/ 106 h 1102"/>
              <a:gd name="T12" fmla="*/ 106 w 1102"/>
              <a:gd name="T13" fmla="*/ 492 h 1102"/>
              <a:gd name="T14" fmla="*/ 611 w 1102"/>
              <a:gd name="T15" fmla="*/ 996 h 1102"/>
              <a:gd name="T16" fmla="*/ 996 w 1102"/>
              <a:gd name="T17" fmla="*/ 996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2" h="1102">
                <a:moveTo>
                  <a:pt x="996" y="996"/>
                </a:moveTo>
                <a:cubicBezTo>
                  <a:pt x="996" y="996"/>
                  <a:pt x="996" y="996"/>
                  <a:pt x="996" y="996"/>
                </a:cubicBezTo>
                <a:cubicBezTo>
                  <a:pt x="1102" y="890"/>
                  <a:pt x="1102" y="717"/>
                  <a:pt x="996" y="611"/>
                </a:cubicBezTo>
                <a:cubicBezTo>
                  <a:pt x="492" y="106"/>
                  <a:pt x="492" y="106"/>
                  <a:pt x="492" y="106"/>
                </a:cubicBezTo>
                <a:cubicBezTo>
                  <a:pt x="386" y="0"/>
                  <a:pt x="212" y="0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0" y="212"/>
                  <a:pt x="0" y="386"/>
                  <a:pt x="106" y="492"/>
                </a:cubicBezTo>
                <a:cubicBezTo>
                  <a:pt x="611" y="996"/>
                  <a:pt x="611" y="996"/>
                  <a:pt x="611" y="996"/>
                </a:cubicBezTo>
                <a:cubicBezTo>
                  <a:pt x="717" y="1102"/>
                  <a:pt x="890" y="1102"/>
                  <a:pt x="996" y="9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97" name="任意多边形 16"/>
          <p:cNvSpPr/>
          <p:nvPr/>
        </p:nvSpPr>
        <p:spPr bwMode="auto">
          <a:xfrm rot="5400000">
            <a:off x="5779770" y="1443990"/>
            <a:ext cx="2294255" cy="2289175"/>
          </a:xfrm>
          <a:custGeom>
            <a:avLst/>
            <a:gdLst>
              <a:gd name="T0" fmla="*/ 996 w 1102"/>
              <a:gd name="T1" fmla="*/ 996 h 1102"/>
              <a:gd name="T2" fmla="*/ 996 w 1102"/>
              <a:gd name="T3" fmla="*/ 996 h 1102"/>
              <a:gd name="T4" fmla="*/ 996 w 1102"/>
              <a:gd name="T5" fmla="*/ 611 h 1102"/>
              <a:gd name="T6" fmla="*/ 492 w 1102"/>
              <a:gd name="T7" fmla="*/ 106 h 1102"/>
              <a:gd name="T8" fmla="*/ 106 w 1102"/>
              <a:gd name="T9" fmla="*/ 106 h 1102"/>
              <a:gd name="T10" fmla="*/ 106 w 1102"/>
              <a:gd name="T11" fmla="*/ 106 h 1102"/>
              <a:gd name="T12" fmla="*/ 106 w 1102"/>
              <a:gd name="T13" fmla="*/ 492 h 1102"/>
              <a:gd name="T14" fmla="*/ 611 w 1102"/>
              <a:gd name="T15" fmla="*/ 996 h 1102"/>
              <a:gd name="T16" fmla="*/ 996 w 1102"/>
              <a:gd name="T17" fmla="*/ 996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2" h="1102">
                <a:moveTo>
                  <a:pt x="996" y="996"/>
                </a:moveTo>
                <a:cubicBezTo>
                  <a:pt x="996" y="996"/>
                  <a:pt x="996" y="996"/>
                  <a:pt x="996" y="996"/>
                </a:cubicBezTo>
                <a:cubicBezTo>
                  <a:pt x="1102" y="890"/>
                  <a:pt x="1102" y="717"/>
                  <a:pt x="996" y="611"/>
                </a:cubicBezTo>
                <a:cubicBezTo>
                  <a:pt x="492" y="106"/>
                  <a:pt x="492" y="106"/>
                  <a:pt x="492" y="106"/>
                </a:cubicBezTo>
                <a:cubicBezTo>
                  <a:pt x="386" y="0"/>
                  <a:pt x="212" y="0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0" y="212"/>
                  <a:pt x="0" y="386"/>
                  <a:pt x="106" y="492"/>
                </a:cubicBezTo>
                <a:cubicBezTo>
                  <a:pt x="611" y="996"/>
                  <a:pt x="611" y="996"/>
                  <a:pt x="611" y="996"/>
                </a:cubicBezTo>
                <a:cubicBezTo>
                  <a:pt x="717" y="1102"/>
                  <a:pt x="890" y="1102"/>
                  <a:pt x="996" y="9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98" name="任意多边形 16"/>
          <p:cNvSpPr/>
          <p:nvPr/>
        </p:nvSpPr>
        <p:spPr bwMode="auto">
          <a:xfrm>
            <a:off x="5779770" y="3442970"/>
            <a:ext cx="2294255" cy="2289175"/>
          </a:xfrm>
          <a:custGeom>
            <a:avLst/>
            <a:gdLst>
              <a:gd name="T0" fmla="*/ 996 w 1102"/>
              <a:gd name="T1" fmla="*/ 996 h 1102"/>
              <a:gd name="T2" fmla="*/ 996 w 1102"/>
              <a:gd name="T3" fmla="*/ 996 h 1102"/>
              <a:gd name="T4" fmla="*/ 996 w 1102"/>
              <a:gd name="T5" fmla="*/ 611 h 1102"/>
              <a:gd name="T6" fmla="*/ 492 w 1102"/>
              <a:gd name="T7" fmla="*/ 106 h 1102"/>
              <a:gd name="T8" fmla="*/ 106 w 1102"/>
              <a:gd name="T9" fmla="*/ 106 h 1102"/>
              <a:gd name="T10" fmla="*/ 106 w 1102"/>
              <a:gd name="T11" fmla="*/ 106 h 1102"/>
              <a:gd name="T12" fmla="*/ 106 w 1102"/>
              <a:gd name="T13" fmla="*/ 492 h 1102"/>
              <a:gd name="T14" fmla="*/ 611 w 1102"/>
              <a:gd name="T15" fmla="*/ 996 h 1102"/>
              <a:gd name="T16" fmla="*/ 996 w 1102"/>
              <a:gd name="T17" fmla="*/ 996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2" h="1102">
                <a:moveTo>
                  <a:pt x="996" y="996"/>
                </a:moveTo>
                <a:cubicBezTo>
                  <a:pt x="996" y="996"/>
                  <a:pt x="996" y="996"/>
                  <a:pt x="996" y="996"/>
                </a:cubicBezTo>
                <a:cubicBezTo>
                  <a:pt x="1102" y="890"/>
                  <a:pt x="1102" y="717"/>
                  <a:pt x="996" y="611"/>
                </a:cubicBezTo>
                <a:cubicBezTo>
                  <a:pt x="492" y="106"/>
                  <a:pt x="492" y="106"/>
                  <a:pt x="492" y="106"/>
                </a:cubicBezTo>
                <a:cubicBezTo>
                  <a:pt x="386" y="0"/>
                  <a:pt x="212" y="0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0" y="212"/>
                  <a:pt x="0" y="386"/>
                  <a:pt x="106" y="492"/>
                </a:cubicBezTo>
                <a:cubicBezTo>
                  <a:pt x="611" y="996"/>
                  <a:pt x="611" y="996"/>
                  <a:pt x="611" y="996"/>
                </a:cubicBezTo>
                <a:cubicBezTo>
                  <a:pt x="717" y="1102"/>
                  <a:pt x="890" y="1102"/>
                  <a:pt x="996" y="9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99" name="任意多边形 16"/>
          <p:cNvSpPr/>
          <p:nvPr/>
        </p:nvSpPr>
        <p:spPr bwMode="auto">
          <a:xfrm rot="5400000">
            <a:off x="3781425" y="3442970"/>
            <a:ext cx="2294255" cy="2289175"/>
          </a:xfrm>
          <a:custGeom>
            <a:avLst/>
            <a:gdLst>
              <a:gd name="T0" fmla="*/ 996 w 1102"/>
              <a:gd name="T1" fmla="*/ 996 h 1102"/>
              <a:gd name="T2" fmla="*/ 996 w 1102"/>
              <a:gd name="T3" fmla="*/ 996 h 1102"/>
              <a:gd name="T4" fmla="*/ 996 w 1102"/>
              <a:gd name="T5" fmla="*/ 611 h 1102"/>
              <a:gd name="T6" fmla="*/ 492 w 1102"/>
              <a:gd name="T7" fmla="*/ 106 h 1102"/>
              <a:gd name="T8" fmla="*/ 106 w 1102"/>
              <a:gd name="T9" fmla="*/ 106 h 1102"/>
              <a:gd name="T10" fmla="*/ 106 w 1102"/>
              <a:gd name="T11" fmla="*/ 106 h 1102"/>
              <a:gd name="T12" fmla="*/ 106 w 1102"/>
              <a:gd name="T13" fmla="*/ 492 h 1102"/>
              <a:gd name="T14" fmla="*/ 611 w 1102"/>
              <a:gd name="T15" fmla="*/ 996 h 1102"/>
              <a:gd name="T16" fmla="*/ 996 w 1102"/>
              <a:gd name="T17" fmla="*/ 996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2" h="1102">
                <a:moveTo>
                  <a:pt x="996" y="996"/>
                </a:moveTo>
                <a:cubicBezTo>
                  <a:pt x="996" y="996"/>
                  <a:pt x="996" y="996"/>
                  <a:pt x="996" y="996"/>
                </a:cubicBezTo>
                <a:cubicBezTo>
                  <a:pt x="1102" y="890"/>
                  <a:pt x="1102" y="717"/>
                  <a:pt x="996" y="611"/>
                </a:cubicBezTo>
                <a:cubicBezTo>
                  <a:pt x="492" y="106"/>
                  <a:pt x="492" y="106"/>
                  <a:pt x="492" y="106"/>
                </a:cubicBezTo>
                <a:cubicBezTo>
                  <a:pt x="386" y="0"/>
                  <a:pt x="212" y="0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0" y="212"/>
                  <a:pt x="0" y="386"/>
                  <a:pt x="106" y="492"/>
                </a:cubicBezTo>
                <a:cubicBezTo>
                  <a:pt x="611" y="996"/>
                  <a:pt x="611" y="996"/>
                  <a:pt x="611" y="996"/>
                </a:cubicBezTo>
                <a:cubicBezTo>
                  <a:pt x="717" y="1102"/>
                  <a:pt x="890" y="1102"/>
                  <a:pt x="996" y="9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0" name="椭圆 9"/>
          <p:cNvSpPr/>
          <p:nvPr/>
        </p:nvSpPr>
        <p:spPr bwMode="auto">
          <a:xfrm>
            <a:off x="4491990" y="2154555"/>
            <a:ext cx="2872105" cy="28663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" name="椭圆 10"/>
          <p:cNvSpPr/>
          <p:nvPr/>
        </p:nvSpPr>
        <p:spPr bwMode="auto">
          <a:xfrm>
            <a:off x="4587875" y="2250440"/>
            <a:ext cx="2680335" cy="267462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85" name="任意多边形: 形状 84"/>
          <p:cNvSpPr/>
          <p:nvPr/>
        </p:nvSpPr>
        <p:spPr>
          <a:xfrm rot="5400000">
            <a:off x="4700270" y="2360295"/>
            <a:ext cx="1185545" cy="1185545"/>
          </a:xfrm>
          <a:custGeom>
            <a:avLst/>
            <a:gdLst>
              <a:gd name="connsiteX0" fmla="*/ 0 w 1304149"/>
              <a:gd name="connsiteY0" fmla="*/ 0 h 1304149"/>
              <a:gd name="connsiteX1" fmla="*/ 1304149 w 1304149"/>
              <a:gd name="connsiteY1" fmla="*/ 0 h 1304149"/>
              <a:gd name="connsiteX2" fmla="*/ 1304149 w 1304149"/>
              <a:gd name="connsiteY2" fmla="*/ 1304149 h 1304149"/>
              <a:gd name="connsiteX3" fmla="*/ 1212073 w 1304149"/>
              <a:gd name="connsiteY3" fmla="*/ 1299500 h 1304149"/>
              <a:gd name="connsiteX4" fmla="*/ 4650 w 1304149"/>
              <a:gd name="connsiteY4" fmla="*/ 92077 h 1304149"/>
              <a:gd name="connsiteX5" fmla="*/ 0 w 1304149"/>
              <a:gd name="connsiteY5" fmla="*/ 0 h 130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4149" h="1304149">
                <a:moveTo>
                  <a:pt x="0" y="0"/>
                </a:moveTo>
                <a:lnTo>
                  <a:pt x="1304149" y="0"/>
                </a:lnTo>
                <a:lnTo>
                  <a:pt x="1304149" y="1304149"/>
                </a:lnTo>
                <a:lnTo>
                  <a:pt x="1212073" y="1299500"/>
                </a:lnTo>
                <a:cubicBezTo>
                  <a:pt x="575433" y="1234845"/>
                  <a:pt x="69304" y="728717"/>
                  <a:pt x="4650" y="92077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/>
        </p:nvSpPr>
        <p:spPr>
          <a:xfrm rot="5400000">
            <a:off x="5969635" y="2360295"/>
            <a:ext cx="1185545" cy="1185545"/>
          </a:xfrm>
          <a:custGeom>
            <a:avLst/>
            <a:gdLst>
              <a:gd name="connsiteX0" fmla="*/ 0 w 1304149"/>
              <a:gd name="connsiteY0" fmla="*/ 1304149 h 1304149"/>
              <a:gd name="connsiteX1" fmla="*/ 4650 w 1304149"/>
              <a:gd name="connsiteY1" fmla="*/ 1212072 h 1304149"/>
              <a:gd name="connsiteX2" fmla="*/ 1212073 w 1304149"/>
              <a:gd name="connsiteY2" fmla="*/ 4649 h 1304149"/>
              <a:gd name="connsiteX3" fmla="*/ 1304149 w 1304149"/>
              <a:gd name="connsiteY3" fmla="*/ 0 h 1304149"/>
              <a:gd name="connsiteX4" fmla="*/ 1304149 w 1304149"/>
              <a:gd name="connsiteY4" fmla="*/ 1304149 h 1304149"/>
              <a:gd name="connsiteX5" fmla="*/ 0 w 1304149"/>
              <a:gd name="connsiteY5" fmla="*/ 1304149 h 130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4149" h="1304149">
                <a:moveTo>
                  <a:pt x="0" y="1304149"/>
                </a:moveTo>
                <a:lnTo>
                  <a:pt x="4650" y="1212072"/>
                </a:lnTo>
                <a:cubicBezTo>
                  <a:pt x="69304" y="575432"/>
                  <a:pt x="575433" y="69304"/>
                  <a:pt x="1212073" y="4649"/>
                </a:cubicBezTo>
                <a:lnTo>
                  <a:pt x="1304149" y="0"/>
                </a:lnTo>
                <a:lnTo>
                  <a:pt x="1304149" y="1304149"/>
                </a:lnTo>
                <a:lnTo>
                  <a:pt x="0" y="13041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任意多边形: 形状 79"/>
          <p:cNvSpPr/>
          <p:nvPr/>
        </p:nvSpPr>
        <p:spPr>
          <a:xfrm rot="5400000">
            <a:off x="4700270" y="3630295"/>
            <a:ext cx="1185545" cy="1185545"/>
          </a:xfrm>
          <a:custGeom>
            <a:avLst/>
            <a:gdLst>
              <a:gd name="connsiteX0" fmla="*/ 0 w 1304150"/>
              <a:gd name="connsiteY0" fmla="*/ 1304149 h 1304149"/>
              <a:gd name="connsiteX1" fmla="*/ 0 w 1304150"/>
              <a:gd name="connsiteY1" fmla="*/ 0 h 1304149"/>
              <a:gd name="connsiteX2" fmla="*/ 1304150 w 1304150"/>
              <a:gd name="connsiteY2" fmla="*/ 0 h 1304149"/>
              <a:gd name="connsiteX3" fmla="*/ 1299500 w 1304150"/>
              <a:gd name="connsiteY3" fmla="*/ 92077 h 1304149"/>
              <a:gd name="connsiteX4" fmla="*/ 92078 w 1304150"/>
              <a:gd name="connsiteY4" fmla="*/ 1299500 h 1304149"/>
              <a:gd name="connsiteX5" fmla="*/ 0 w 1304150"/>
              <a:gd name="connsiteY5" fmla="*/ 1304149 h 130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4150" h="1304149">
                <a:moveTo>
                  <a:pt x="0" y="1304149"/>
                </a:moveTo>
                <a:lnTo>
                  <a:pt x="0" y="0"/>
                </a:lnTo>
                <a:lnTo>
                  <a:pt x="1304150" y="0"/>
                </a:lnTo>
                <a:lnTo>
                  <a:pt x="1299500" y="92077"/>
                </a:lnTo>
                <a:cubicBezTo>
                  <a:pt x="1234846" y="728717"/>
                  <a:pt x="728717" y="1234845"/>
                  <a:pt x="92078" y="1299500"/>
                </a:cubicBezTo>
                <a:lnTo>
                  <a:pt x="0" y="13041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/>
          <p:cNvSpPr/>
          <p:nvPr/>
        </p:nvSpPr>
        <p:spPr>
          <a:xfrm rot="5400000">
            <a:off x="5969635" y="3630295"/>
            <a:ext cx="1185545" cy="1185545"/>
          </a:xfrm>
          <a:custGeom>
            <a:avLst/>
            <a:gdLst>
              <a:gd name="connsiteX0" fmla="*/ 0 w 1304150"/>
              <a:gd name="connsiteY0" fmla="*/ 1304149 h 1304149"/>
              <a:gd name="connsiteX1" fmla="*/ 0 w 1304150"/>
              <a:gd name="connsiteY1" fmla="*/ 0 h 1304149"/>
              <a:gd name="connsiteX2" fmla="*/ 92078 w 1304150"/>
              <a:gd name="connsiteY2" fmla="*/ 4649 h 1304149"/>
              <a:gd name="connsiteX3" fmla="*/ 1299500 w 1304150"/>
              <a:gd name="connsiteY3" fmla="*/ 1212072 h 1304149"/>
              <a:gd name="connsiteX4" fmla="*/ 1304150 w 1304150"/>
              <a:gd name="connsiteY4" fmla="*/ 1304149 h 1304149"/>
              <a:gd name="connsiteX5" fmla="*/ 0 w 1304150"/>
              <a:gd name="connsiteY5" fmla="*/ 1304149 h 130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4150" h="1304149">
                <a:moveTo>
                  <a:pt x="0" y="1304149"/>
                </a:moveTo>
                <a:lnTo>
                  <a:pt x="0" y="0"/>
                </a:lnTo>
                <a:lnTo>
                  <a:pt x="92078" y="4649"/>
                </a:lnTo>
                <a:cubicBezTo>
                  <a:pt x="728717" y="69304"/>
                  <a:pt x="1234846" y="575432"/>
                  <a:pt x="1299500" y="1212072"/>
                </a:cubicBezTo>
                <a:lnTo>
                  <a:pt x="1304150" y="1304149"/>
                </a:lnTo>
                <a:lnTo>
                  <a:pt x="0" y="13041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4997450" y="2769235"/>
            <a:ext cx="591185" cy="58166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266815" y="2746375"/>
            <a:ext cx="591185" cy="58166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266815" y="3885565"/>
            <a:ext cx="591185" cy="58166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997450" y="3885565"/>
            <a:ext cx="591185" cy="58166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0" name="任意多边形 50"/>
          <p:cNvSpPr/>
          <p:nvPr/>
        </p:nvSpPr>
        <p:spPr bwMode="auto">
          <a:xfrm>
            <a:off x="7201535" y="1797685"/>
            <a:ext cx="515620" cy="495935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" name="任意多边形 54"/>
          <p:cNvSpPr/>
          <p:nvPr/>
        </p:nvSpPr>
        <p:spPr bwMode="auto">
          <a:xfrm>
            <a:off x="4097655" y="1744980"/>
            <a:ext cx="515620" cy="514985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02" name="任意多边形 51"/>
          <p:cNvSpPr/>
          <p:nvPr/>
        </p:nvSpPr>
        <p:spPr bwMode="auto">
          <a:xfrm>
            <a:off x="4124960" y="4872355"/>
            <a:ext cx="515620" cy="495935"/>
          </a:xfrm>
          <a:custGeom>
            <a:avLst/>
            <a:gdLst>
              <a:gd name="connsiteX0" fmla="*/ 195114 w 608814"/>
              <a:gd name="connsiteY0" fmla="*/ 351627 h 585693"/>
              <a:gd name="connsiteX1" fmla="*/ 258290 w 608814"/>
              <a:gd name="connsiteY1" fmla="*/ 351627 h 585693"/>
              <a:gd name="connsiteX2" fmla="*/ 282731 w 608814"/>
              <a:gd name="connsiteY2" fmla="*/ 376018 h 585693"/>
              <a:gd name="connsiteX3" fmla="*/ 282731 w 608814"/>
              <a:gd name="connsiteY3" fmla="*/ 561210 h 585693"/>
              <a:gd name="connsiteX4" fmla="*/ 258290 w 608814"/>
              <a:gd name="connsiteY4" fmla="*/ 585693 h 585693"/>
              <a:gd name="connsiteX5" fmla="*/ 195114 w 608814"/>
              <a:gd name="connsiteY5" fmla="*/ 585693 h 585693"/>
              <a:gd name="connsiteX6" fmla="*/ 170673 w 608814"/>
              <a:gd name="connsiteY6" fmla="*/ 561210 h 585693"/>
              <a:gd name="connsiteX7" fmla="*/ 170673 w 608814"/>
              <a:gd name="connsiteY7" fmla="*/ 376018 h 585693"/>
              <a:gd name="connsiteX8" fmla="*/ 195114 w 608814"/>
              <a:gd name="connsiteY8" fmla="*/ 351627 h 585693"/>
              <a:gd name="connsiteX9" fmla="*/ 358100 w 608814"/>
              <a:gd name="connsiteY9" fmla="*/ 249872 h 585693"/>
              <a:gd name="connsiteX10" fmla="*/ 421316 w 608814"/>
              <a:gd name="connsiteY10" fmla="*/ 249872 h 585693"/>
              <a:gd name="connsiteX11" fmla="*/ 445737 w 608814"/>
              <a:gd name="connsiteY11" fmla="*/ 274267 h 585693"/>
              <a:gd name="connsiteX12" fmla="*/ 445737 w 608814"/>
              <a:gd name="connsiteY12" fmla="*/ 561206 h 585693"/>
              <a:gd name="connsiteX13" fmla="*/ 421316 w 608814"/>
              <a:gd name="connsiteY13" fmla="*/ 585693 h 585693"/>
              <a:gd name="connsiteX14" fmla="*/ 358100 w 608814"/>
              <a:gd name="connsiteY14" fmla="*/ 585693 h 585693"/>
              <a:gd name="connsiteX15" fmla="*/ 333679 w 608814"/>
              <a:gd name="connsiteY15" fmla="*/ 561206 h 585693"/>
              <a:gd name="connsiteX16" fmla="*/ 333679 w 608814"/>
              <a:gd name="connsiteY16" fmla="*/ 274267 h 585693"/>
              <a:gd name="connsiteX17" fmla="*/ 358100 w 608814"/>
              <a:gd name="connsiteY17" fmla="*/ 249872 h 585693"/>
              <a:gd name="connsiteX18" fmla="*/ 140260 w 608814"/>
              <a:gd name="connsiteY18" fmla="*/ 224680 h 585693"/>
              <a:gd name="connsiteX19" fmla="*/ 191844 w 608814"/>
              <a:gd name="connsiteY19" fmla="*/ 276122 h 585693"/>
              <a:gd name="connsiteX20" fmla="*/ 140260 w 608814"/>
              <a:gd name="connsiteY20" fmla="*/ 327564 h 585693"/>
              <a:gd name="connsiteX21" fmla="*/ 88676 w 608814"/>
              <a:gd name="connsiteY21" fmla="*/ 276122 h 585693"/>
              <a:gd name="connsiteX22" fmla="*/ 140260 w 608814"/>
              <a:gd name="connsiteY22" fmla="*/ 224680 h 585693"/>
              <a:gd name="connsiteX23" fmla="*/ 521177 w 608814"/>
              <a:gd name="connsiteY23" fmla="*/ 148117 h 585693"/>
              <a:gd name="connsiteX24" fmla="*/ 584301 w 608814"/>
              <a:gd name="connsiteY24" fmla="*/ 148117 h 585693"/>
              <a:gd name="connsiteX25" fmla="*/ 608814 w 608814"/>
              <a:gd name="connsiteY25" fmla="*/ 172601 h 585693"/>
              <a:gd name="connsiteX26" fmla="*/ 608814 w 608814"/>
              <a:gd name="connsiteY26" fmla="*/ 561209 h 585693"/>
              <a:gd name="connsiteX27" fmla="*/ 584301 w 608814"/>
              <a:gd name="connsiteY27" fmla="*/ 585693 h 585693"/>
              <a:gd name="connsiteX28" fmla="*/ 521177 w 608814"/>
              <a:gd name="connsiteY28" fmla="*/ 585693 h 585693"/>
              <a:gd name="connsiteX29" fmla="*/ 496756 w 608814"/>
              <a:gd name="connsiteY29" fmla="*/ 561209 h 585693"/>
              <a:gd name="connsiteX30" fmla="*/ 496756 w 608814"/>
              <a:gd name="connsiteY30" fmla="*/ 172601 h 585693"/>
              <a:gd name="connsiteX31" fmla="*/ 521177 w 608814"/>
              <a:gd name="connsiteY31" fmla="*/ 148117 h 585693"/>
              <a:gd name="connsiteX32" fmla="*/ 116229 w 608814"/>
              <a:gd name="connsiteY32" fmla="*/ 131322 h 585693"/>
              <a:gd name="connsiteX33" fmla="*/ 164246 w 608814"/>
              <a:gd name="connsiteY33" fmla="*/ 131322 h 585693"/>
              <a:gd name="connsiteX34" fmla="*/ 184061 w 608814"/>
              <a:gd name="connsiteY34" fmla="*/ 151113 h 585693"/>
              <a:gd name="connsiteX35" fmla="*/ 184061 w 608814"/>
              <a:gd name="connsiteY35" fmla="*/ 171457 h 585693"/>
              <a:gd name="connsiteX36" fmla="*/ 208669 w 608814"/>
              <a:gd name="connsiteY36" fmla="*/ 186094 h 585693"/>
              <a:gd name="connsiteX37" fmla="*/ 226641 w 608814"/>
              <a:gd name="connsiteY37" fmla="*/ 175692 h 585693"/>
              <a:gd name="connsiteX38" fmla="*/ 253737 w 608814"/>
              <a:gd name="connsiteY38" fmla="*/ 182964 h 585693"/>
              <a:gd name="connsiteX39" fmla="*/ 277792 w 608814"/>
              <a:gd name="connsiteY39" fmla="*/ 224572 h 585693"/>
              <a:gd name="connsiteX40" fmla="*/ 279727 w 608814"/>
              <a:gd name="connsiteY40" fmla="*/ 239577 h 585693"/>
              <a:gd name="connsiteX41" fmla="*/ 270511 w 608814"/>
              <a:gd name="connsiteY41" fmla="*/ 251544 h 585693"/>
              <a:gd name="connsiteX42" fmla="*/ 252355 w 608814"/>
              <a:gd name="connsiteY42" fmla="*/ 262038 h 585693"/>
              <a:gd name="connsiteX43" fmla="*/ 253829 w 608814"/>
              <a:gd name="connsiteY43" fmla="*/ 276122 h 585693"/>
              <a:gd name="connsiteX44" fmla="*/ 252355 w 608814"/>
              <a:gd name="connsiteY44" fmla="*/ 290206 h 585693"/>
              <a:gd name="connsiteX45" fmla="*/ 270511 w 608814"/>
              <a:gd name="connsiteY45" fmla="*/ 300700 h 585693"/>
              <a:gd name="connsiteX46" fmla="*/ 278714 w 608814"/>
              <a:gd name="connsiteY46" fmla="*/ 325094 h 585693"/>
              <a:gd name="connsiteX47" fmla="*/ 258253 w 608814"/>
              <a:gd name="connsiteY47" fmla="*/ 321136 h 585693"/>
              <a:gd name="connsiteX48" fmla="*/ 195858 w 608814"/>
              <a:gd name="connsiteY48" fmla="*/ 321136 h 585693"/>
              <a:gd name="connsiteX49" fmla="*/ 212171 w 608814"/>
              <a:gd name="connsiteY49" fmla="*/ 276122 h 585693"/>
              <a:gd name="connsiteX50" fmla="*/ 140191 w 608814"/>
              <a:gd name="connsiteY50" fmla="*/ 204320 h 585693"/>
              <a:gd name="connsiteX51" fmla="*/ 68304 w 608814"/>
              <a:gd name="connsiteY51" fmla="*/ 276122 h 585693"/>
              <a:gd name="connsiteX52" fmla="*/ 140191 w 608814"/>
              <a:gd name="connsiteY52" fmla="*/ 348016 h 585693"/>
              <a:gd name="connsiteX53" fmla="*/ 148486 w 608814"/>
              <a:gd name="connsiteY53" fmla="*/ 347095 h 585693"/>
              <a:gd name="connsiteX54" fmla="*/ 140099 w 608814"/>
              <a:gd name="connsiteY54" fmla="*/ 376000 h 585693"/>
              <a:gd name="connsiteX55" fmla="*/ 140099 w 608814"/>
              <a:gd name="connsiteY55" fmla="*/ 420922 h 585693"/>
              <a:gd name="connsiteX56" fmla="*/ 116229 w 608814"/>
              <a:gd name="connsiteY56" fmla="*/ 420922 h 585693"/>
              <a:gd name="connsiteX57" fmla="*/ 96413 w 608814"/>
              <a:gd name="connsiteY57" fmla="*/ 401131 h 585693"/>
              <a:gd name="connsiteX58" fmla="*/ 96413 w 608814"/>
              <a:gd name="connsiteY58" fmla="*/ 380787 h 585693"/>
              <a:gd name="connsiteX59" fmla="*/ 71806 w 608814"/>
              <a:gd name="connsiteY59" fmla="*/ 366150 h 585693"/>
              <a:gd name="connsiteX60" fmla="*/ 53742 w 608814"/>
              <a:gd name="connsiteY60" fmla="*/ 376552 h 585693"/>
              <a:gd name="connsiteX61" fmla="*/ 38719 w 608814"/>
              <a:gd name="connsiteY61" fmla="*/ 378577 h 585693"/>
              <a:gd name="connsiteX62" fmla="*/ 26738 w 608814"/>
              <a:gd name="connsiteY62" fmla="*/ 369372 h 585693"/>
              <a:gd name="connsiteX63" fmla="*/ 2683 w 608814"/>
              <a:gd name="connsiteY63" fmla="*/ 327764 h 585693"/>
              <a:gd name="connsiteX64" fmla="*/ 9872 w 608814"/>
              <a:gd name="connsiteY64" fmla="*/ 300700 h 585693"/>
              <a:gd name="connsiteX65" fmla="*/ 28120 w 608814"/>
              <a:gd name="connsiteY65" fmla="*/ 290206 h 585693"/>
              <a:gd name="connsiteX66" fmla="*/ 26645 w 608814"/>
              <a:gd name="connsiteY66" fmla="*/ 276122 h 585693"/>
              <a:gd name="connsiteX67" fmla="*/ 28120 w 608814"/>
              <a:gd name="connsiteY67" fmla="*/ 262038 h 585693"/>
              <a:gd name="connsiteX68" fmla="*/ 9872 w 608814"/>
              <a:gd name="connsiteY68" fmla="*/ 251544 h 585693"/>
              <a:gd name="connsiteX69" fmla="*/ 2683 w 608814"/>
              <a:gd name="connsiteY69" fmla="*/ 224572 h 585693"/>
              <a:gd name="connsiteX70" fmla="*/ 26738 w 608814"/>
              <a:gd name="connsiteY70" fmla="*/ 182964 h 585693"/>
              <a:gd name="connsiteX71" fmla="*/ 38719 w 608814"/>
              <a:gd name="connsiteY71" fmla="*/ 173759 h 585693"/>
              <a:gd name="connsiteX72" fmla="*/ 53742 w 608814"/>
              <a:gd name="connsiteY72" fmla="*/ 175692 h 585693"/>
              <a:gd name="connsiteX73" fmla="*/ 71806 w 608814"/>
              <a:gd name="connsiteY73" fmla="*/ 186094 h 585693"/>
              <a:gd name="connsiteX74" fmla="*/ 96413 w 608814"/>
              <a:gd name="connsiteY74" fmla="*/ 171457 h 585693"/>
              <a:gd name="connsiteX75" fmla="*/ 96413 w 608814"/>
              <a:gd name="connsiteY75" fmla="*/ 151113 h 585693"/>
              <a:gd name="connsiteX76" fmla="*/ 116229 w 608814"/>
              <a:gd name="connsiteY76" fmla="*/ 131322 h 585693"/>
              <a:gd name="connsiteX77" fmla="*/ 445756 w 608814"/>
              <a:gd name="connsiteY77" fmla="*/ 83476 h 585693"/>
              <a:gd name="connsiteX78" fmla="*/ 414140 w 608814"/>
              <a:gd name="connsiteY78" fmla="*/ 115044 h 585693"/>
              <a:gd name="connsiteX79" fmla="*/ 445756 w 608814"/>
              <a:gd name="connsiteY79" fmla="*/ 146520 h 585693"/>
              <a:gd name="connsiteX80" fmla="*/ 477371 w 608814"/>
              <a:gd name="connsiteY80" fmla="*/ 115044 h 585693"/>
              <a:gd name="connsiteX81" fmla="*/ 445756 w 608814"/>
              <a:gd name="connsiteY81" fmla="*/ 83476 h 585693"/>
              <a:gd name="connsiteX82" fmla="*/ 426676 w 608814"/>
              <a:gd name="connsiteY82" fmla="*/ 0 h 585693"/>
              <a:gd name="connsiteX83" fmla="*/ 464835 w 608814"/>
              <a:gd name="connsiteY83" fmla="*/ 0 h 585693"/>
              <a:gd name="connsiteX84" fmla="*/ 480597 w 608814"/>
              <a:gd name="connsiteY84" fmla="*/ 15738 h 585693"/>
              <a:gd name="connsiteX85" fmla="*/ 480597 w 608814"/>
              <a:gd name="connsiteY85" fmla="*/ 31936 h 585693"/>
              <a:gd name="connsiteX86" fmla="*/ 500138 w 608814"/>
              <a:gd name="connsiteY86" fmla="*/ 43533 h 585693"/>
              <a:gd name="connsiteX87" fmla="*/ 514425 w 608814"/>
              <a:gd name="connsiteY87" fmla="*/ 35249 h 585693"/>
              <a:gd name="connsiteX88" fmla="*/ 535901 w 608814"/>
              <a:gd name="connsiteY88" fmla="*/ 40956 h 585693"/>
              <a:gd name="connsiteX89" fmla="*/ 554981 w 608814"/>
              <a:gd name="connsiteY89" fmla="*/ 73996 h 585693"/>
              <a:gd name="connsiteX90" fmla="*/ 556640 w 608814"/>
              <a:gd name="connsiteY90" fmla="*/ 85961 h 585693"/>
              <a:gd name="connsiteX91" fmla="*/ 549266 w 608814"/>
              <a:gd name="connsiteY91" fmla="*/ 95440 h 585693"/>
              <a:gd name="connsiteX92" fmla="*/ 534887 w 608814"/>
              <a:gd name="connsiteY92" fmla="*/ 103815 h 585693"/>
              <a:gd name="connsiteX93" fmla="*/ 535993 w 608814"/>
              <a:gd name="connsiteY93" fmla="*/ 115044 h 585693"/>
              <a:gd name="connsiteX94" fmla="*/ 535717 w 608814"/>
              <a:gd name="connsiteY94" fmla="*/ 117621 h 585693"/>
              <a:gd name="connsiteX95" fmla="*/ 521153 w 608814"/>
              <a:gd name="connsiteY95" fmla="*/ 117621 h 585693"/>
              <a:gd name="connsiteX96" fmla="*/ 466126 w 608814"/>
              <a:gd name="connsiteY96" fmla="*/ 172565 h 585693"/>
              <a:gd name="connsiteX97" fmla="*/ 466126 w 608814"/>
              <a:gd name="connsiteY97" fmla="*/ 229719 h 585693"/>
              <a:gd name="connsiteX98" fmla="*/ 466126 w 608814"/>
              <a:gd name="connsiteY98" fmla="*/ 242604 h 585693"/>
              <a:gd name="connsiteX99" fmla="*/ 453590 w 608814"/>
              <a:gd name="connsiteY99" fmla="*/ 229995 h 585693"/>
              <a:gd name="connsiteX100" fmla="*/ 421330 w 608814"/>
              <a:gd name="connsiteY100" fmla="*/ 219319 h 585693"/>
              <a:gd name="connsiteX101" fmla="*/ 411928 w 608814"/>
              <a:gd name="connsiteY101" fmla="*/ 219319 h 585693"/>
              <a:gd name="connsiteX102" fmla="*/ 410914 w 608814"/>
              <a:gd name="connsiteY102" fmla="*/ 214257 h 585693"/>
              <a:gd name="connsiteX103" fmla="*/ 410914 w 608814"/>
              <a:gd name="connsiteY103" fmla="*/ 198059 h 585693"/>
              <a:gd name="connsiteX104" fmla="*/ 391373 w 608814"/>
              <a:gd name="connsiteY104" fmla="*/ 186463 h 585693"/>
              <a:gd name="connsiteX105" fmla="*/ 377086 w 608814"/>
              <a:gd name="connsiteY105" fmla="*/ 194746 h 585693"/>
              <a:gd name="connsiteX106" fmla="*/ 365104 w 608814"/>
              <a:gd name="connsiteY106" fmla="*/ 196310 h 585693"/>
              <a:gd name="connsiteX107" fmla="*/ 355610 w 608814"/>
              <a:gd name="connsiteY107" fmla="*/ 189040 h 585693"/>
              <a:gd name="connsiteX108" fmla="*/ 336530 w 608814"/>
              <a:gd name="connsiteY108" fmla="*/ 155999 h 585693"/>
              <a:gd name="connsiteX109" fmla="*/ 342245 w 608814"/>
              <a:gd name="connsiteY109" fmla="*/ 134463 h 585693"/>
              <a:gd name="connsiteX110" fmla="*/ 356716 w 608814"/>
              <a:gd name="connsiteY110" fmla="*/ 126180 h 585693"/>
              <a:gd name="connsiteX111" fmla="*/ 355518 w 608814"/>
              <a:gd name="connsiteY111" fmla="*/ 115044 h 585693"/>
              <a:gd name="connsiteX112" fmla="*/ 356716 w 608814"/>
              <a:gd name="connsiteY112" fmla="*/ 103815 h 585693"/>
              <a:gd name="connsiteX113" fmla="*/ 342245 w 608814"/>
              <a:gd name="connsiteY113" fmla="*/ 95440 h 585693"/>
              <a:gd name="connsiteX114" fmla="*/ 336530 w 608814"/>
              <a:gd name="connsiteY114" fmla="*/ 73996 h 585693"/>
              <a:gd name="connsiteX115" fmla="*/ 355610 w 608814"/>
              <a:gd name="connsiteY115" fmla="*/ 40956 h 585693"/>
              <a:gd name="connsiteX116" fmla="*/ 365104 w 608814"/>
              <a:gd name="connsiteY116" fmla="*/ 33685 h 585693"/>
              <a:gd name="connsiteX117" fmla="*/ 377086 w 608814"/>
              <a:gd name="connsiteY117" fmla="*/ 35249 h 585693"/>
              <a:gd name="connsiteX118" fmla="*/ 391373 w 608814"/>
              <a:gd name="connsiteY118" fmla="*/ 43533 h 585693"/>
              <a:gd name="connsiteX119" fmla="*/ 410914 w 608814"/>
              <a:gd name="connsiteY119" fmla="*/ 31936 h 585693"/>
              <a:gd name="connsiteX120" fmla="*/ 410914 w 608814"/>
              <a:gd name="connsiteY120" fmla="*/ 15738 h 585693"/>
              <a:gd name="connsiteX121" fmla="*/ 426676 w 608814"/>
              <a:gd name="connsiteY121" fmla="*/ 0 h 5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608814" h="585693">
                <a:moveTo>
                  <a:pt x="195114" y="351627"/>
                </a:moveTo>
                <a:lnTo>
                  <a:pt x="258290" y="351627"/>
                </a:lnTo>
                <a:cubicBezTo>
                  <a:pt x="271848" y="351627"/>
                  <a:pt x="282731" y="362580"/>
                  <a:pt x="282731" y="376018"/>
                </a:cubicBezTo>
                <a:lnTo>
                  <a:pt x="282731" y="561210"/>
                </a:lnTo>
                <a:cubicBezTo>
                  <a:pt x="282731" y="574740"/>
                  <a:pt x="271848" y="585693"/>
                  <a:pt x="258290" y="585693"/>
                </a:cubicBezTo>
                <a:lnTo>
                  <a:pt x="195114" y="585693"/>
                </a:lnTo>
                <a:cubicBezTo>
                  <a:pt x="181556" y="585693"/>
                  <a:pt x="170673" y="574740"/>
                  <a:pt x="170673" y="561210"/>
                </a:cubicBezTo>
                <a:lnTo>
                  <a:pt x="170673" y="376018"/>
                </a:lnTo>
                <a:cubicBezTo>
                  <a:pt x="170673" y="362580"/>
                  <a:pt x="181556" y="351627"/>
                  <a:pt x="195114" y="351627"/>
                </a:cubicBezTo>
                <a:close/>
                <a:moveTo>
                  <a:pt x="358100" y="249872"/>
                </a:moveTo>
                <a:lnTo>
                  <a:pt x="421316" y="249872"/>
                </a:lnTo>
                <a:cubicBezTo>
                  <a:pt x="434771" y="249872"/>
                  <a:pt x="445737" y="260735"/>
                  <a:pt x="445737" y="274267"/>
                </a:cubicBezTo>
                <a:lnTo>
                  <a:pt x="445737" y="561206"/>
                </a:lnTo>
                <a:cubicBezTo>
                  <a:pt x="445737" y="574738"/>
                  <a:pt x="434771" y="585693"/>
                  <a:pt x="421316" y="585693"/>
                </a:cubicBezTo>
                <a:lnTo>
                  <a:pt x="358100" y="585693"/>
                </a:lnTo>
                <a:cubicBezTo>
                  <a:pt x="344645" y="585693"/>
                  <a:pt x="333679" y="574738"/>
                  <a:pt x="333679" y="561206"/>
                </a:cubicBezTo>
                <a:lnTo>
                  <a:pt x="333679" y="274267"/>
                </a:lnTo>
                <a:cubicBezTo>
                  <a:pt x="333679" y="260735"/>
                  <a:pt x="344645" y="249872"/>
                  <a:pt x="358100" y="249872"/>
                </a:cubicBezTo>
                <a:close/>
                <a:moveTo>
                  <a:pt x="140260" y="224680"/>
                </a:moveTo>
                <a:cubicBezTo>
                  <a:pt x="168749" y="224680"/>
                  <a:pt x="191844" y="247711"/>
                  <a:pt x="191844" y="276122"/>
                </a:cubicBezTo>
                <a:cubicBezTo>
                  <a:pt x="191844" y="304533"/>
                  <a:pt x="168749" y="327564"/>
                  <a:pt x="140260" y="327564"/>
                </a:cubicBezTo>
                <a:cubicBezTo>
                  <a:pt x="111771" y="327564"/>
                  <a:pt x="88676" y="304533"/>
                  <a:pt x="88676" y="276122"/>
                </a:cubicBezTo>
                <a:cubicBezTo>
                  <a:pt x="88676" y="247711"/>
                  <a:pt x="111771" y="224680"/>
                  <a:pt x="140260" y="224680"/>
                </a:cubicBezTo>
                <a:close/>
                <a:moveTo>
                  <a:pt x="521177" y="148117"/>
                </a:moveTo>
                <a:lnTo>
                  <a:pt x="584301" y="148117"/>
                </a:lnTo>
                <a:cubicBezTo>
                  <a:pt x="597848" y="148117"/>
                  <a:pt x="608814" y="159070"/>
                  <a:pt x="608814" y="172601"/>
                </a:cubicBezTo>
                <a:lnTo>
                  <a:pt x="608814" y="561209"/>
                </a:lnTo>
                <a:cubicBezTo>
                  <a:pt x="608814" y="574740"/>
                  <a:pt x="597848" y="585693"/>
                  <a:pt x="584301" y="585693"/>
                </a:cubicBezTo>
                <a:lnTo>
                  <a:pt x="521177" y="585693"/>
                </a:lnTo>
                <a:cubicBezTo>
                  <a:pt x="507722" y="585693"/>
                  <a:pt x="496756" y="574740"/>
                  <a:pt x="496756" y="561209"/>
                </a:cubicBezTo>
                <a:lnTo>
                  <a:pt x="496756" y="172601"/>
                </a:lnTo>
                <a:cubicBezTo>
                  <a:pt x="496756" y="159070"/>
                  <a:pt x="507722" y="148117"/>
                  <a:pt x="521177" y="148117"/>
                </a:cubicBezTo>
                <a:close/>
                <a:moveTo>
                  <a:pt x="116229" y="131322"/>
                </a:moveTo>
                <a:lnTo>
                  <a:pt x="164246" y="131322"/>
                </a:lnTo>
                <a:cubicBezTo>
                  <a:pt x="175214" y="131322"/>
                  <a:pt x="184061" y="140159"/>
                  <a:pt x="184061" y="151113"/>
                </a:cubicBezTo>
                <a:lnTo>
                  <a:pt x="184061" y="171457"/>
                </a:lnTo>
                <a:cubicBezTo>
                  <a:pt x="193001" y="175231"/>
                  <a:pt x="201019" y="180386"/>
                  <a:pt x="208669" y="186094"/>
                </a:cubicBezTo>
                <a:lnTo>
                  <a:pt x="226641" y="175692"/>
                </a:lnTo>
                <a:cubicBezTo>
                  <a:pt x="236134" y="170261"/>
                  <a:pt x="248300" y="173482"/>
                  <a:pt x="253737" y="182964"/>
                </a:cubicBezTo>
                <a:lnTo>
                  <a:pt x="277792" y="224572"/>
                </a:lnTo>
                <a:cubicBezTo>
                  <a:pt x="280465" y="229083"/>
                  <a:pt x="281110" y="234514"/>
                  <a:pt x="279727" y="239577"/>
                </a:cubicBezTo>
                <a:cubicBezTo>
                  <a:pt x="278437" y="244640"/>
                  <a:pt x="275119" y="248966"/>
                  <a:pt x="270511" y="251544"/>
                </a:cubicBezTo>
                <a:lnTo>
                  <a:pt x="252355" y="262038"/>
                </a:lnTo>
                <a:cubicBezTo>
                  <a:pt x="253000" y="266733"/>
                  <a:pt x="253829" y="271335"/>
                  <a:pt x="253829" y="276122"/>
                </a:cubicBezTo>
                <a:cubicBezTo>
                  <a:pt x="253829" y="281001"/>
                  <a:pt x="253000" y="285604"/>
                  <a:pt x="252355" y="290206"/>
                </a:cubicBezTo>
                <a:lnTo>
                  <a:pt x="270511" y="300700"/>
                </a:lnTo>
                <a:cubicBezTo>
                  <a:pt x="279174" y="305671"/>
                  <a:pt x="282308" y="316165"/>
                  <a:pt x="278714" y="325094"/>
                </a:cubicBezTo>
                <a:cubicBezTo>
                  <a:pt x="272354" y="322609"/>
                  <a:pt x="265442" y="321136"/>
                  <a:pt x="258253" y="321136"/>
                </a:cubicBezTo>
                <a:lnTo>
                  <a:pt x="195858" y="321136"/>
                </a:lnTo>
                <a:cubicBezTo>
                  <a:pt x="205904" y="308709"/>
                  <a:pt x="212171" y="293244"/>
                  <a:pt x="212171" y="276122"/>
                </a:cubicBezTo>
                <a:cubicBezTo>
                  <a:pt x="212171" y="236539"/>
                  <a:pt x="179914" y="204320"/>
                  <a:pt x="140191" y="204320"/>
                </a:cubicBezTo>
                <a:cubicBezTo>
                  <a:pt x="100561" y="204320"/>
                  <a:pt x="68304" y="236539"/>
                  <a:pt x="68304" y="276122"/>
                </a:cubicBezTo>
                <a:cubicBezTo>
                  <a:pt x="68304" y="315797"/>
                  <a:pt x="100561" y="348016"/>
                  <a:pt x="140191" y="348016"/>
                </a:cubicBezTo>
                <a:cubicBezTo>
                  <a:pt x="143048" y="348016"/>
                  <a:pt x="145721" y="347463"/>
                  <a:pt x="148486" y="347095"/>
                </a:cubicBezTo>
                <a:cubicBezTo>
                  <a:pt x="143233" y="355564"/>
                  <a:pt x="140099" y="365414"/>
                  <a:pt x="140099" y="376000"/>
                </a:cubicBezTo>
                <a:lnTo>
                  <a:pt x="140099" y="420922"/>
                </a:lnTo>
                <a:lnTo>
                  <a:pt x="116229" y="420922"/>
                </a:lnTo>
                <a:cubicBezTo>
                  <a:pt x="105261" y="420922"/>
                  <a:pt x="96413" y="412085"/>
                  <a:pt x="96413" y="401131"/>
                </a:cubicBezTo>
                <a:lnTo>
                  <a:pt x="96413" y="380787"/>
                </a:lnTo>
                <a:cubicBezTo>
                  <a:pt x="87474" y="377013"/>
                  <a:pt x="79455" y="371950"/>
                  <a:pt x="71806" y="366150"/>
                </a:cubicBezTo>
                <a:lnTo>
                  <a:pt x="53742" y="376552"/>
                </a:lnTo>
                <a:cubicBezTo>
                  <a:pt x="49226" y="379222"/>
                  <a:pt x="43788" y="379866"/>
                  <a:pt x="38719" y="378577"/>
                </a:cubicBezTo>
                <a:cubicBezTo>
                  <a:pt x="33650" y="377197"/>
                  <a:pt x="29318" y="373883"/>
                  <a:pt x="26738" y="369372"/>
                </a:cubicBezTo>
                <a:lnTo>
                  <a:pt x="2683" y="327764"/>
                </a:lnTo>
                <a:cubicBezTo>
                  <a:pt x="-2847" y="318282"/>
                  <a:pt x="471" y="306131"/>
                  <a:pt x="9872" y="300700"/>
                </a:cubicBezTo>
                <a:lnTo>
                  <a:pt x="28120" y="290206"/>
                </a:lnTo>
                <a:cubicBezTo>
                  <a:pt x="27475" y="285604"/>
                  <a:pt x="26645" y="281001"/>
                  <a:pt x="26645" y="276122"/>
                </a:cubicBezTo>
                <a:cubicBezTo>
                  <a:pt x="26645" y="271335"/>
                  <a:pt x="27475" y="266733"/>
                  <a:pt x="28120" y="262038"/>
                </a:cubicBezTo>
                <a:lnTo>
                  <a:pt x="9872" y="251544"/>
                </a:lnTo>
                <a:cubicBezTo>
                  <a:pt x="471" y="246113"/>
                  <a:pt x="-2847" y="233962"/>
                  <a:pt x="2683" y="224572"/>
                </a:cubicBezTo>
                <a:lnTo>
                  <a:pt x="26738" y="182964"/>
                </a:lnTo>
                <a:cubicBezTo>
                  <a:pt x="29318" y="178361"/>
                  <a:pt x="33650" y="175139"/>
                  <a:pt x="38719" y="173759"/>
                </a:cubicBezTo>
                <a:cubicBezTo>
                  <a:pt x="43788" y="172378"/>
                  <a:pt x="49226" y="173114"/>
                  <a:pt x="53742" y="175692"/>
                </a:cubicBezTo>
                <a:lnTo>
                  <a:pt x="71806" y="186094"/>
                </a:lnTo>
                <a:cubicBezTo>
                  <a:pt x="79455" y="180386"/>
                  <a:pt x="87474" y="175231"/>
                  <a:pt x="96413" y="171457"/>
                </a:cubicBezTo>
                <a:lnTo>
                  <a:pt x="96413" y="151113"/>
                </a:lnTo>
                <a:cubicBezTo>
                  <a:pt x="96413" y="140159"/>
                  <a:pt x="105261" y="131322"/>
                  <a:pt x="116229" y="131322"/>
                </a:cubicBezTo>
                <a:close/>
                <a:moveTo>
                  <a:pt x="445756" y="83476"/>
                </a:moveTo>
                <a:cubicBezTo>
                  <a:pt x="428335" y="83476"/>
                  <a:pt x="414140" y="97557"/>
                  <a:pt x="414140" y="115044"/>
                </a:cubicBezTo>
                <a:cubicBezTo>
                  <a:pt x="414140" y="132438"/>
                  <a:pt x="428335" y="146520"/>
                  <a:pt x="445756" y="146520"/>
                </a:cubicBezTo>
                <a:cubicBezTo>
                  <a:pt x="463176" y="146520"/>
                  <a:pt x="477371" y="132438"/>
                  <a:pt x="477371" y="115044"/>
                </a:cubicBezTo>
                <a:cubicBezTo>
                  <a:pt x="477371" y="97557"/>
                  <a:pt x="463176" y="83476"/>
                  <a:pt x="445756" y="83476"/>
                </a:cubicBezTo>
                <a:close/>
                <a:moveTo>
                  <a:pt x="426676" y="0"/>
                </a:moveTo>
                <a:lnTo>
                  <a:pt x="464835" y="0"/>
                </a:lnTo>
                <a:cubicBezTo>
                  <a:pt x="473500" y="0"/>
                  <a:pt x="480597" y="7087"/>
                  <a:pt x="480597" y="15738"/>
                </a:cubicBezTo>
                <a:lnTo>
                  <a:pt x="480597" y="31936"/>
                </a:lnTo>
                <a:cubicBezTo>
                  <a:pt x="487694" y="34881"/>
                  <a:pt x="494054" y="38931"/>
                  <a:pt x="500138" y="43533"/>
                </a:cubicBezTo>
                <a:lnTo>
                  <a:pt x="514425" y="35249"/>
                </a:lnTo>
                <a:cubicBezTo>
                  <a:pt x="521983" y="30924"/>
                  <a:pt x="531569" y="33501"/>
                  <a:pt x="535901" y="40956"/>
                </a:cubicBezTo>
                <a:lnTo>
                  <a:pt x="554981" y="73996"/>
                </a:lnTo>
                <a:cubicBezTo>
                  <a:pt x="557101" y="77585"/>
                  <a:pt x="557654" y="81911"/>
                  <a:pt x="556640" y="85961"/>
                </a:cubicBezTo>
                <a:cubicBezTo>
                  <a:pt x="555534" y="89918"/>
                  <a:pt x="552861" y="93415"/>
                  <a:pt x="549266" y="95440"/>
                </a:cubicBezTo>
                <a:lnTo>
                  <a:pt x="534887" y="103815"/>
                </a:lnTo>
                <a:cubicBezTo>
                  <a:pt x="535348" y="107497"/>
                  <a:pt x="535993" y="111178"/>
                  <a:pt x="535993" y="115044"/>
                </a:cubicBezTo>
                <a:cubicBezTo>
                  <a:pt x="535993" y="115872"/>
                  <a:pt x="535809" y="116700"/>
                  <a:pt x="535717" y="117621"/>
                </a:cubicBezTo>
                <a:lnTo>
                  <a:pt x="521153" y="117621"/>
                </a:lnTo>
                <a:cubicBezTo>
                  <a:pt x="490828" y="117621"/>
                  <a:pt x="466126" y="142286"/>
                  <a:pt x="466126" y="172565"/>
                </a:cubicBezTo>
                <a:lnTo>
                  <a:pt x="466126" y="229719"/>
                </a:lnTo>
                <a:lnTo>
                  <a:pt x="466126" y="242604"/>
                </a:lnTo>
                <a:cubicBezTo>
                  <a:pt x="462715" y="237726"/>
                  <a:pt x="458383" y="233493"/>
                  <a:pt x="453590" y="229995"/>
                </a:cubicBezTo>
                <a:cubicBezTo>
                  <a:pt x="444465" y="223369"/>
                  <a:pt x="433404" y="219319"/>
                  <a:pt x="421330" y="219319"/>
                </a:cubicBezTo>
                <a:lnTo>
                  <a:pt x="411928" y="219319"/>
                </a:lnTo>
                <a:cubicBezTo>
                  <a:pt x="411375" y="217755"/>
                  <a:pt x="410914" y="216098"/>
                  <a:pt x="410914" y="214257"/>
                </a:cubicBezTo>
                <a:lnTo>
                  <a:pt x="410914" y="198059"/>
                </a:lnTo>
                <a:cubicBezTo>
                  <a:pt x="403817" y="195114"/>
                  <a:pt x="397457" y="191064"/>
                  <a:pt x="391373" y="186463"/>
                </a:cubicBezTo>
                <a:lnTo>
                  <a:pt x="377086" y="194746"/>
                </a:lnTo>
                <a:cubicBezTo>
                  <a:pt x="373492" y="196863"/>
                  <a:pt x="369160" y="197415"/>
                  <a:pt x="365104" y="196310"/>
                </a:cubicBezTo>
                <a:cubicBezTo>
                  <a:pt x="361140" y="195206"/>
                  <a:pt x="357638" y="192629"/>
                  <a:pt x="355610" y="189040"/>
                </a:cubicBezTo>
                <a:lnTo>
                  <a:pt x="336530" y="155999"/>
                </a:lnTo>
                <a:cubicBezTo>
                  <a:pt x="332198" y="148452"/>
                  <a:pt x="334687" y="138881"/>
                  <a:pt x="342245" y="134463"/>
                </a:cubicBezTo>
                <a:lnTo>
                  <a:pt x="356716" y="126180"/>
                </a:lnTo>
                <a:cubicBezTo>
                  <a:pt x="356163" y="122498"/>
                  <a:pt x="355518" y="118817"/>
                  <a:pt x="355518" y="115044"/>
                </a:cubicBezTo>
                <a:cubicBezTo>
                  <a:pt x="355518" y="111178"/>
                  <a:pt x="356163" y="107497"/>
                  <a:pt x="356716" y="103815"/>
                </a:cubicBezTo>
                <a:lnTo>
                  <a:pt x="342245" y="95440"/>
                </a:lnTo>
                <a:cubicBezTo>
                  <a:pt x="334687" y="91115"/>
                  <a:pt x="332198" y="81543"/>
                  <a:pt x="336530" y="73996"/>
                </a:cubicBezTo>
                <a:lnTo>
                  <a:pt x="355610" y="40956"/>
                </a:lnTo>
                <a:cubicBezTo>
                  <a:pt x="357638" y="37366"/>
                  <a:pt x="361140" y="34789"/>
                  <a:pt x="365104" y="33685"/>
                </a:cubicBezTo>
                <a:cubicBezTo>
                  <a:pt x="369160" y="32580"/>
                  <a:pt x="373492" y="33133"/>
                  <a:pt x="377086" y="35249"/>
                </a:cubicBezTo>
                <a:lnTo>
                  <a:pt x="391373" y="43533"/>
                </a:lnTo>
                <a:cubicBezTo>
                  <a:pt x="397457" y="38931"/>
                  <a:pt x="403817" y="34881"/>
                  <a:pt x="410914" y="31936"/>
                </a:cubicBezTo>
                <a:lnTo>
                  <a:pt x="410914" y="15738"/>
                </a:lnTo>
                <a:cubicBezTo>
                  <a:pt x="410914" y="7087"/>
                  <a:pt x="418011" y="0"/>
                  <a:pt x="426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" name="任意多边形 55"/>
          <p:cNvSpPr/>
          <p:nvPr/>
        </p:nvSpPr>
        <p:spPr bwMode="auto">
          <a:xfrm>
            <a:off x="7189470" y="4913630"/>
            <a:ext cx="515620" cy="450215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5260" y="1797685"/>
            <a:ext cx="3609340" cy="1530985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spc="15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每个组件皆可宽展</a:t>
            </a:r>
            <a:endParaRPr lang="zh-CN" altLang="en-US" sz="3200" spc="15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可灵活宽展</a:t>
            </a:r>
            <a:endParaRPr lang="zh-CN" altLang="en-US" sz="3200" spc="15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zh-CN" altLang="en-US" sz="3200" spc="15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zh-CN" altLang="en-US" sz="2800" spc="1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zh-CN" altLang="en-US" sz="2800" spc="1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9090" y="4620895"/>
            <a:ext cx="2879725" cy="1268730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3600" spc="15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EB</a:t>
            </a:r>
            <a:r>
              <a:rPr lang="zh-CN" altLang="en-US" sz="3600" spc="15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级存储</a:t>
            </a:r>
            <a:endParaRPr lang="zh-CN" altLang="en-US" sz="14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1EB=107341824GB</a:t>
            </a:r>
            <a:endParaRPr lang="en-US" altLang="zh-CN" sz="20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98510" y="1740535"/>
            <a:ext cx="3016250" cy="1289685"/>
          </a:xfrm>
          <a:prstGeom prst="rect">
            <a:avLst/>
          </a:prstGeom>
          <a:noFill/>
        </p:spPr>
        <p:txBody>
          <a:bodyPr wrap="square" lIns="90000" tIns="0" rIns="90000" bIns="4680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spc="15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基于软件实现</a:t>
            </a:r>
            <a:endParaRPr lang="zh-CN" altLang="en-US" sz="36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每一台电脑都可以是一个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Ceph</a:t>
            </a:r>
            <a:endParaRPr lang="en-US" altLang="zh-CN" sz="20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03565" y="4726305"/>
            <a:ext cx="2879725" cy="1352550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spc="15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默认三副本</a:t>
            </a:r>
            <a:endParaRPr lang="zh-CN" altLang="en-US" sz="14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自动复制、平衡数据</a:t>
            </a:r>
            <a:endParaRPr lang="zh-CN" altLang="en-US" sz="20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38150" y="3587750"/>
            <a:ext cx="268160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733155" y="3587750"/>
            <a:ext cx="268160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5" y="3030220"/>
            <a:ext cx="1115695" cy="111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(O%A[SOD(W3KJU$X{O~TJE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0" y="675640"/>
            <a:ext cx="11326495" cy="51676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59915" y="380365"/>
            <a:ext cx="62674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                   </a:t>
            </a:r>
            <a:r>
              <a:rPr lang="zh-CN" altLang="en-US" sz="2800"/>
              <a:t>三副本，不存在 单点故障  </a:t>
            </a:r>
            <a:endParaRPr lang="zh-CN" altLang="en-US" sz="2800"/>
          </a:p>
          <a:p>
            <a:r>
              <a:rPr lang="en-US" altLang="zh-CN" sz="2800"/>
              <a:t>                   Ceph</a:t>
            </a:r>
            <a:r>
              <a:rPr lang="zh-CN" altLang="en-US" sz="2800"/>
              <a:t>储存的安全性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880" y="2"/>
            <a:ext cx="5545449" cy="5545449"/>
          </a:xfrm>
          <a:prstGeom prst="ellipse">
            <a:avLst/>
          </a:prstGeom>
          <a:solidFill>
            <a:srgbClr val="17375E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41998" y="491494"/>
            <a:ext cx="4356720" cy="435672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Oval 4"/>
          <p:cNvSpPr/>
          <p:nvPr/>
        </p:nvSpPr>
        <p:spPr>
          <a:xfrm>
            <a:off x="4369395" y="1340768"/>
            <a:ext cx="626458" cy="62923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KSO_Shape"/>
          <p:cNvSpPr/>
          <p:nvPr/>
        </p:nvSpPr>
        <p:spPr bwMode="auto">
          <a:xfrm>
            <a:off x="4456114" y="1509440"/>
            <a:ext cx="442533" cy="303873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1" name="标题 4"/>
          <p:cNvSpPr txBox="1"/>
          <p:nvPr/>
        </p:nvSpPr>
        <p:spPr>
          <a:xfrm>
            <a:off x="1345059" y="1844824"/>
            <a:ext cx="2880320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公司与团队</a:t>
            </a:r>
            <a:endParaRPr lang="zh-CN" altLang="en-US" sz="4000" b="1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1417068" y="3212976"/>
            <a:ext cx="1436675" cy="215444"/>
            <a:chOff x="4369395" y="3284984"/>
            <a:chExt cx="1436675" cy="215444"/>
          </a:xfrm>
        </p:grpSpPr>
        <p:sp>
          <p:nvSpPr>
            <p:cNvPr id="9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公司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简介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6" name="椭圆 9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7" name="等腰三角形 9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2857228" y="3212976"/>
            <a:ext cx="1436675" cy="215444"/>
            <a:chOff x="4369395" y="3284984"/>
            <a:chExt cx="1436675" cy="215444"/>
          </a:xfrm>
        </p:grpSpPr>
        <p:sp>
          <p:nvSpPr>
            <p:cNvPr id="9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公司资质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1417068" y="3501588"/>
            <a:ext cx="1436675" cy="215444"/>
            <a:chOff x="4369395" y="3284984"/>
            <a:chExt cx="1436675" cy="215444"/>
          </a:xfrm>
        </p:grpSpPr>
        <p:sp>
          <p:nvSpPr>
            <p:cNvPr id="10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团队介绍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50" name="组合 14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51" name="椭圆 15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2" name="等腰三角形 15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3" name="组合 152"/>
          <p:cNvGrpSpPr/>
          <p:nvPr/>
        </p:nvGrpSpPr>
        <p:grpSpPr>
          <a:xfrm>
            <a:off x="2857228" y="3501588"/>
            <a:ext cx="1436675" cy="215444"/>
            <a:chOff x="4369395" y="3284984"/>
            <a:chExt cx="1436675" cy="215444"/>
          </a:xfrm>
        </p:grpSpPr>
        <p:sp>
          <p:nvSpPr>
            <p:cNvPr id="15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成员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介绍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55" name="组合 15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56" name="椭圆 15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7" name="等腰三角形 15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8" name="组合 157"/>
          <p:cNvGrpSpPr/>
          <p:nvPr/>
        </p:nvGrpSpPr>
        <p:grpSpPr>
          <a:xfrm>
            <a:off x="1417068" y="3789040"/>
            <a:ext cx="1436675" cy="215444"/>
            <a:chOff x="4369395" y="3284984"/>
            <a:chExt cx="1436675" cy="215444"/>
          </a:xfrm>
        </p:grpSpPr>
        <p:sp>
          <p:nvSpPr>
            <p:cNvPr id="15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核心成员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60" name="组合 15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61" name="椭圆 16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2" name="等腰三角形 16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3" name="组合 162"/>
          <p:cNvGrpSpPr/>
          <p:nvPr/>
        </p:nvGrpSpPr>
        <p:grpSpPr>
          <a:xfrm>
            <a:off x="2857228" y="3789040"/>
            <a:ext cx="1436675" cy="215444"/>
            <a:chOff x="4369395" y="3284984"/>
            <a:chExt cx="1436675" cy="215444"/>
          </a:xfrm>
        </p:grpSpPr>
        <p:sp>
          <p:nvSpPr>
            <p:cNvPr id="16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组织架构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65" name="组合 16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66" name="椭圆 16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7" name="等腰三角形 16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68" name="直接连接符 167"/>
          <p:cNvCxnSpPr/>
          <p:nvPr/>
        </p:nvCxnSpPr>
        <p:spPr>
          <a:xfrm>
            <a:off x="1464791" y="2924364"/>
            <a:ext cx="2472556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组合 173"/>
          <p:cNvGrpSpPr/>
          <p:nvPr/>
        </p:nvGrpSpPr>
        <p:grpSpPr>
          <a:xfrm>
            <a:off x="1417068" y="4077652"/>
            <a:ext cx="1436675" cy="215444"/>
            <a:chOff x="4369395" y="3284984"/>
            <a:chExt cx="1436675" cy="215444"/>
          </a:xfrm>
        </p:grpSpPr>
        <p:sp>
          <p:nvSpPr>
            <p:cNvPr id="17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公司事记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76" name="组合 17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7" name="椭圆 17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8" name="等腰三角形 17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9" name="组合 178"/>
          <p:cNvGrpSpPr/>
          <p:nvPr/>
        </p:nvGrpSpPr>
        <p:grpSpPr>
          <a:xfrm>
            <a:off x="2857228" y="4077652"/>
            <a:ext cx="1436675" cy="215444"/>
            <a:chOff x="4369395" y="3284984"/>
            <a:chExt cx="1436675" cy="215444"/>
          </a:xfrm>
        </p:grpSpPr>
        <p:sp>
          <p:nvSpPr>
            <p:cNvPr id="18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企业理念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81" name="组合 18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82" name="椭圆 18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3" name="等腰三角形 18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84" name="矩形 183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5" name="矩形 184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6" name="矩形 185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7" name="矩形 18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8" name="矩形 18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0695" y="2420620"/>
            <a:ext cx="4684395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上海云顶之弈网络科技有限公司</a:t>
            </a:r>
            <a:endParaRPr lang="x-none" altLang="zh-CN" sz="24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7" grpId="0" bldLvl="0" animBg="1"/>
      <p:bldP spid="89" grpId="0" animBg="1"/>
      <p:bldP spid="90" grpId="0" animBg="1"/>
      <p:bldP spid="9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6800" y="2812415"/>
            <a:ext cx="3350260" cy="2676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2400">
                <a:solidFill>
                  <a:schemeClr val="accent3"/>
                </a:solidFill>
                <a:effectLst/>
                <a:sym typeface="+mn-ea"/>
              </a:rPr>
              <a:t>用户读取与写入 数据都是直接通过</a:t>
            </a:r>
            <a:r>
              <a:rPr lang="en-US" altLang="zh-CN" sz="2400">
                <a:solidFill>
                  <a:schemeClr val="accent3"/>
                </a:solidFill>
                <a:effectLst/>
                <a:sym typeface="+mn-ea"/>
              </a:rPr>
              <a:t>Ceph</a:t>
            </a:r>
            <a:r>
              <a:rPr lang="zh-CN" altLang="en-US" sz="2400">
                <a:solidFill>
                  <a:schemeClr val="accent3"/>
                </a:solidFill>
                <a:effectLst/>
                <a:sym typeface="+mn-ea"/>
              </a:rPr>
              <a:t>集群来实现，这样既能有效的保护用户数据，也可以减轻服务器及数据库的压力，提高了用户的体验。</a:t>
            </a:r>
            <a:endParaRPr lang="zh-CN" altLang="en-US" sz="2400">
              <a:solidFill>
                <a:schemeClr val="accent3"/>
              </a:solidFill>
              <a:effectLst/>
              <a:sym typeface="+mn-ea"/>
            </a:endParaRPr>
          </a:p>
        </p:txBody>
      </p:sp>
      <p:pic>
        <p:nvPicPr>
          <p:cNvPr id="3" name="图片 2" descr="LINUXNSD_V01CLUSTERDAY02_029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5235" y="2473960"/>
            <a:ext cx="6867525" cy="3981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02885" y="88392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3200">
                <a:solidFill>
                  <a:schemeClr val="accent3"/>
                </a:solidFill>
              </a:rPr>
              <a:t>高性能</a:t>
            </a:r>
            <a:endParaRPr lang="zh-CN" altLang="en-US" sz="32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3c446edea449f9ffa3692fa3f3ae4f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5430" y="2148840"/>
            <a:ext cx="8612505" cy="411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44900" y="664210"/>
            <a:ext cx="527875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3200">
                <a:solidFill>
                  <a:schemeClr val="accent3"/>
                </a:solidFill>
                <a:effectLst/>
              </a:rPr>
              <a:t>Ceph</a:t>
            </a:r>
            <a:r>
              <a:rPr lang="zh-CN" altLang="en-US" sz="3200">
                <a:solidFill>
                  <a:schemeClr val="accent3"/>
                </a:solidFill>
                <a:effectLst/>
              </a:rPr>
              <a:t>组件</a:t>
            </a:r>
            <a:r>
              <a:rPr lang="en-US" altLang="zh-CN" sz="3200">
                <a:solidFill>
                  <a:schemeClr val="accent3"/>
                </a:solidFill>
                <a:effectLst/>
              </a:rPr>
              <a:t>-</a:t>
            </a:r>
            <a:r>
              <a:rPr lang="zh-CN" altLang="en-US" sz="3200">
                <a:solidFill>
                  <a:schemeClr val="accent3"/>
                </a:solidFill>
                <a:effectLst/>
              </a:rPr>
              <a:t>数据切割</a:t>
            </a:r>
            <a:endParaRPr lang="zh-CN" altLang="en-US" sz="3200"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age0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15" y="995045"/>
            <a:ext cx="11752580" cy="5169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7455" y="621030"/>
            <a:ext cx="4156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cap="all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w Cen MT" charset="0"/>
                <a:ea typeface="+mn-ea"/>
                <a:cs typeface="+mn-ea"/>
                <a:sym typeface="+mn-ea"/>
              </a:rPr>
              <a:t>版本控制</a:t>
            </a:r>
            <a:endParaRPr lang="zh-CN" altLang="en-US" sz="4800" cap="all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Tw Cen MT" charset="0"/>
              <a:ea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45605" y="1268730"/>
            <a:ext cx="4621530" cy="48723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2400" dirty="0">
                <a:solidFill>
                  <a:schemeClr val="accent3"/>
                </a:solidFill>
                <a:effectLst/>
                <a:sym typeface="+mn-ea"/>
              </a:rPr>
              <a:t>开发人员经常会遇到冲突，于是就出现了很多版本控制的工具，这些工具能够做到随时提交快照，并附带上一个小的</a:t>
            </a:r>
            <a:r>
              <a:rPr lang="en-US" altLang="zh-CN" sz="2400" dirty="0">
                <a:solidFill>
                  <a:schemeClr val="accent3"/>
                </a:solidFill>
                <a:effectLst/>
                <a:sym typeface="+mn-ea"/>
              </a:rPr>
              <a:t>log</a:t>
            </a:r>
            <a:r>
              <a:rPr lang="zh-CN" altLang="en-US" sz="2400" dirty="0">
                <a:solidFill>
                  <a:schemeClr val="accent3"/>
                </a:solidFill>
                <a:effectLst/>
                <a:sym typeface="+mn-ea"/>
              </a:rPr>
              <a:t>说明这次更改的内容；而且控制方式是采用增量的方式，所以项目体积不会占用太多；如果想知道前后有什么区别，这些工具还能提供基于文本对比，展示哪些地方进行过修改；如果编辑出问题，可以随时会到之前提交过的任一快照。多人合作，权限控制，多个分支等等。</a:t>
            </a:r>
            <a:endParaRPr lang="zh-CN" altLang="en-US" sz="2400" dirty="0">
              <a:solidFill>
                <a:schemeClr val="accent3"/>
              </a:solidFill>
              <a:effectLst/>
              <a:sym typeface="+mn-ea"/>
            </a:endParaRPr>
          </a:p>
        </p:txBody>
      </p:sp>
      <p:pic>
        <p:nvPicPr>
          <p:cNvPr id="5" name="图片 4" descr="git"/>
          <p:cNvPicPr>
            <a:picLocks noChangeAspect="1"/>
          </p:cNvPicPr>
          <p:nvPr/>
        </p:nvPicPr>
        <p:blipFill>
          <a:blip r:embed="rId1"/>
          <a:srcRect l="14498" t="44658" r="53152" b="23218"/>
          <a:stretch>
            <a:fillRect/>
          </a:stretch>
        </p:blipFill>
        <p:spPr>
          <a:xfrm>
            <a:off x="1200785" y="1772920"/>
            <a:ext cx="4787900" cy="3566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1"/>
      <p:bldP spid="93" grpId="0"/>
      <p:bldP spid="94" grpId="0" animBg="1"/>
      <p:bldP spid="95" grpId="0" animBg="1"/>
      <p:bldP spid="96" grpId="0" animBg="1"/>
      <p:bldP spid="97" grpId="0" animBg="1"/>
      <p:bldP spid="98" grpId="0" animBg="1"/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9120" y="908685"/>
            <a:ext cx="481076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分布式版本控制</a:t>
            </a:r>
            <a:endParaRPr lang="zh-CN" altLang="en-US" sz="4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69885" y="1628775"/>
            <a:ext cx="3611245" cy="37750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2400" dirty="0">
                <a:solidFill>
                  <a:schemeClr val="accent3"/>
                </a:solidFill>
                <a:effectLst/>
                <a:sym typeface="+mn-ea"/>
              </a:rPr>
              <a:t>分布式版本控制自然就是每个人的地方多有一份完全的代码，提交和管理都是在本地进行，虽然有远端仓库，不过那是最终提交用的，没联网本地也是完整代码的，只是每次需要最新的代码的时候才必须联网；分布式的代表就是</a:t>
            </a:r>
            <a:r>
              <a:rPr lang="en-US" altLang="zh-CN" sz="2400" dirty="0">
                <a:solidFill>
                  <a:schemeClr val="accent3"/>
                </a:solidFill>
                <a:effectLst/>
                <a:sym typeface="+mn-ea"/>
              </a:rPr>
              <a:t>git</a:t>
            </a:r>
            <a:endParaRPr lang="en-US" altLang="zh-CN" sz="2400" dirty="0">
              <a:solidFill>
                <a:schemeClr val="accent3"/>
              </a:solidFill>
              <a:effectLst/>
              <a:sym typeface="+mn-ea"/>
            </a:endParaRPr>
          </a:p>
        </p:txBody>
      </p:sp>
      <p:pic>
        <p:nvPicPr>
          <p:cNvPr id="5" name="图片 4" descr="分之"/>
          <p:cNvPicPr>
            <a:picLocks noChangeAspect="1"/>
          </p:cNvPicPr>
          <p:nvPr/>
        </p:nvPicPr>
        <p:blipFill>
          <a:blip r:embed="rId1"/>
          <a:srcRect l="12068" t="45316" r="7325" b="2361"/>
          <a:stretch>
            <a:fillRect/>
          </a:stretch>
        </p:blipFill>
        <p:spPr>
          <a:xfrm>
            <a:off x="193040" y="2132965"/>
            <a:ext cx="7371715" cy="358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/>
      <p:bldP spid="94" grpId="0" animBg="1"/>
      <p:bldP spid="95" grpId="0" animBg="1"/>
      <p:bldP spid="96" grpId="0" animBg="1"/>
      <p:bldP spid="97" grpId="0" animBg="1"/>
      <p:bldP spid="98" grpId="0" animBg="1"/>
      <p:bldP spid="2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9526" y="1412754"/>
            <a:ext cx="5899239" cy="46124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4840" y="1081405"/>
            <a:ext cx="2924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Git</a:t>
            </a:r>
            <a:r>
              <a:rPr lang="zh-CN" altLang="en-US" sz="4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基本概念</a:t>
            </a:r>
            <a:endParaRPr lang="zh-CN" altLang="en-US" sz="40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3265" y="2329815"/>
            <a:ext cx="4994910" cy="39693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2800" dirty="0">
                <a:solidFill>
                  <a:schemeClr val="accent3"/>
                </a:solidFill>
                <a:effectLst/>
                <a:sym typeface="+mn-ea"/>
              </a:rPr>
              <a:t>GIT</a:t>
            </a:r>
            <a:r>
              <a:rPr lang="zh-CN" altLang="en-US" sz="2800" dirty="0">
                <a:solidFill>
                  <a:schemeClr val="accent3"/>
                </a:solidFill>
                <a:effectLst/>
                <a:sym typeface="+mn-ea"/>
              </a:rPr>
              <a:t>仓库：保存所有数据的地方</a:t>
            </a:r>
            <a:endParaRPr lang="zh-CN" altLang="en-US" sz="2800" dirty="0">
              <a:solidFill>
                <a:schemeClr val="accent3"/>
              </a:solidFill>
              <a:effectLst/>
            </a:endParaRPr>
          </a:p>
          <a:p>
            <a:endParaRPr lang="zh-CN" altLang="en-US" sz="2800" dirty="0">
              <a:solidFill>
                <a:schemeClr val="accent3"/>
              </a:solidFill>
              <a:effectLst/>
            </a:endParaRPr>
          </a:p>
          <a:p>
            <a:r>
              <a:rPr lang="zh-CN" altLang="en-US" sz="2800" dirty="0">
                <a:solidFill>
                  <a:schemeClr val="accent3"/>
                </a:solidFill>
                <a:effectLst/>
                <a:sym typeface="+mn-ea"/>
              </a:rPr>
              <a:t>工作区：从仓库</a:t>
            </a:r>
            <a:r>
              <a:rPr lang="en-US" altLang="zh-CN" sz="2800" dirty="0">
                <a:solidFill>
                  <a:schemeClr val="accent3"/>
                </a:solidFill>
                <a:effectLst/>
                <a:sym typeface="+mn-ea"/>
              </a:rPr>
              <a:t>Clone</a:t>
            </a:r>
            <a:r>
              <a:rPr lang="zh-CN" altLang="en-US" sz="2800" dirty="0">
                <a:solidFill>
                  <a:schemeClr val="accent3"/>
                </a:solidFill>
                <a:effectLst/>
                <a:sym typeface="+mn-ea"/>
              </a:rPr>
              <a:t>下来的数据，放在磁盘上供你使用或修改</a:t>
            </a:r>
            <a:endParaRPr lang="zh-CN" altLang="en-US" sz="2800" dirty="0">
              <a:solidFill>
                <a:schemeClr val="accent3"/>
              </a:solidFill>
              <a:effectLst/>
            </a:endParaRPr>
          </a:p>
          <a:p>
            <a:endParaRPr lang="zh-CN" altLang="en-US" sz="2800" dirty="0">
              <a:solidFill>
                <a:schemeClr val="accent3"/>
              </a:solidFill>
              <a:effectLst/>
            </a:endParaRPr>
          </a:p>
          <a:p>
            <a:r>
              <a:rPr lang="zh-CN" altLang="en-US" sz="2800" dirty="0">
                <a:solidFill>
                  <a:schemeClr val="accent3"/>
                </a:solidFill>
                <a:effectLst/>
                <a:sym typeface="+mn-ea"/>
              </a:rPr>
              <a:t>暂存区：索引文件，保存了下次将提交的文件列表信息</a:t>
            </a:r>
            <a:endParaRPr lang="zh-CN" altLang="en-US" sz="2800" dirty="0">
              <a:solidFill>
                <a:schemeClr val="accent3"/>
              </a:solidFill>
              <a:effectLst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1"/>
      <p:bldP spid="94" grpId="0" animBg="1"/>
      <p:bldP spid="95" grpId="0" animBg="1"/>
      <p:bldP spid="96" grpId="0" animBg="1"/>
      <p:bldP spid="97" grpId="0" animBg="1"/>
      <p:bldP spid="98" grpId="0" animBg="1"/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4590" y="1090930"/>
            <a:ext cx="44284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GIT</a:t>
            </a:r>
            <a:r>
              <a:rPr lang="zh-CN" altLang="en-US" sz="4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的优点</a:t>
            </a:r>
            <a:endParaRPr lang="zh-CN" altLang="en-US" sz="40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11705" y="2240915"/>
            <a:ext cx="6203315" cy="3538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3200" dirty="0">
                <a:solidFill>
                  <a:schemeClr val="accent3"/>
                </a:solidFill>
                <a:effectLst/>
                <a:sym typeface="+mn-ea"/>
              </a:rPr>
              <a:t>1</a:t>
            </a:r>
            <a:r>
              <a:rPr lang="zh-CN" altLang="en-US" sz="3200" dirty="0">
                <a:solidFill>
                  <a:schemeClr val="accent3"/>
                </a:solidFill>
                <a:effectLst/>
                <a:sym typeface="+mn-ea"/>
              </a:rPr>
              <a:t>、适合分布式开发，强调个体。</a:t>
            </a:r>
            <a:endParaRPr lang="zh-CN" altLang="en-US" sz="3200" dirty="0">
              <a:solidFill>
                <a:schemeClr val="accent3"/>
              </a:solidFill>
              <a:effectLst/>
            </a:endParaRPr>
          </a:p>
          <a:p>
            <a:r>
              <a:rPr lang="en-US" altLang="zh-CN" sz="3200" dirty="0">
                <a:solidFill>
                  <a:schemeClr val="accent3"/>
                </a:solidFill>
                <a:effectLst/>
                <a:sym typeface="+mn-ea"/>
              </a:rPr>
              <a:t>2</a:t>
            </a:r>
            <a:r>
              <a:rPr lang="zh-CN" altLang="en-US" sz="3200" dirty="0">
                <a:solidFill>
                  <a:schemeClr val="accent3"/>
                </a:solidFill>
                <a:effectLst/>
                <a:sym typeface="+mn-ea"/>
              </a:rPr>
              <a:t>、公共服务器压力和数据量都不会太大。</a:t>
            </a:r>
            <a:endParaRPr lang="zh-CN" altLang="en-US" sz="3200" dirty="0">
              <a:solidFill>
                <a:schemeClr val="accent3"/>
              </a:solidFill>
              <a:effectLst/>
            </a:endParaRPr>
          </a:p>
          <a:p>
            <a:r>
              <a:rPr lang="en-US" altLang="zh-CN" sz="3200" dirty="0">
                <a:solidFill>
                  <a:schemeClr val="accent3"/>
                </a:solidFill>
                <a:effectLst/>
                <a:sym typeface="+mn-ea"/>
              </a:rPr>
              <a:t>3</a:t>
            </a:r>
            <a:r>
              <a:rPr lang="zh-CN" altLang="en-US" sz="3200" dirty="0">
                <a:solidFill>
                  <a:schemeClr val="accent3"/>
                </a:solidFill>
                <a:effectLst/>
                <a:sym typeface="+mn-ea"/>
              </a:rPr>
              <a:t>、速度快、灵活。</a:t>
            </a:r>
            <a:endParaRPr lang="zh-CN" altLang="en-US" sz="3200" dirty="0">
              <a:solidFill>
                <a:schemeClr val="accent3"/>
              </a:solidFill>
              <a:effectLst/>
            </a:endParaRPr>
          </a:p>
          <a:p>
            <a:r>
              <a:rPr lang="en-US" altLang="zh-CN" sz="3200" dirty="0">
                <a:solidFill>
                  <a:schemeClr val="accent3"/>
                </a:solidFill>
                <a:effectLst/>
                <a:sym typeface="+mn-ea"/>
              </a:rPr>
              <a:t>4</a:t>
            </a:r>
            <a:r>
              <a:rPr lang="zh-CN" altLang="en-US" sz="3200" dirty="0">
                <a:solidFill>
                  <a:schemeClr val="accent3"/>
                </a:solidFill>
                <a:effectLst/>
                <a:sym typeface="+mn-ea"/>
              </a:rPr>
              <a:t>、任意两个开发者之间可以很容易的解决冲突。</a:t>
            </a:r>
            <a:endParaRPr lang="zh-CN" altLang="en-US" sz="3200" dirty="0">
              <a:solidFill>
                <a:schemeClr val="accent3"/>
              </a:solidFill>
              <a:effectLst/>
            </a:endParaRPr>
          </a:p>
          <a:p>
            <a:r>
              <a:rPr lang="en-US" altLang="zh-CN" sz="3200" dirty="0">
                <a:solidFill>
                  <a:schemeClr val="accent3"/>
                </a:solidFill>
                <a:effectLst/>
                <a:sym typeface="+mn-ea"/>
              </a:rPr>
              <a:t>5</a:t>
            </a:r>
            <a:r>
              <a:rPr lang="zh-CN" altLang="en-US" sz="3200" dirty="0">
                <a:solidFill>
                  <a:schemeClr val="accent3"/>
                </a:solidFill>
                <a:effectLst/>
                <a:sym typeface="+mn-ea"/>
              </a:rPr>
              <a:t>、离线工作。</a:t>
            </a:r>
            <a:endParaRPr lang="zh-CN" altLang="en-US" sz="3200" dirty="0">
              <a:solidFill>
                <a:schemeClr val="accent3"/>
              </a:solidFill>
              <a:effectLst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/>
      <p:bldP spid="94" grpId="0" animBg="1"/>
      <p:bldP spid="95" grpId="0" animBg="1"/>
      <p:bldP spid="96" grpId="0" animBg="1"/>
      <p:bldP spid="97" grpId="0" animBg="1"/>
      <p:bldP spid="98" grpId="0" animBg="1"/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六边形 86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KSO_Shape"/>
          <p:cNvSpPr/>
          <p:nvPr/>
        </p:nvSpPr>
        <p:spPr bwMode="auto">
          <a:xfrm>
            <a:off x="347125" y="213502"/>
            <a:ext cx="277855" cy="2750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C0504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10338630" y="213502"/>
            <a:ext cx="1584176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应用案例分析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097844" y="6212598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1401595" y="6141083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 descr="c8e1139cec7b4836903e407dbc2222a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0" y="549275"/>
            <a:ext cx="3012440" cy="1492885"/>
          </a:xfrm>
          <a:prstGeom prst="rect">
            <a:avLst/>
          </a:prstGeom>
        </p:spPr>
      </p:pic>
      <p:pic>
        <p:nvPicPr>
          <p:cNvPr id="6" name="图片 5" descr="3d0543bb1e08c57f171cd98be8fe2dd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885" y="2132965"/>
            <a:ext cx="3759200" cy="3602355"/>
          </a:xfrm>
          <a:prstGeom prst="rect">
            <a:avLst/>
          </a:prstGeom>
        </p:spPr>
      </p:pic>
      <p:pic>
        <p:nvPicPr>
          <p:cNvPr id="7" name="图片 6" descr="0f704ab4279583eba8b849825ce4abf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" y="2132965"/>
            <a:ext cx="7555865" cy="440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/>
      <p:bldP spid="93" grpId="0"/>
      <p:bldP spid="95" grpId="0" bldLvl="0" animBg="1"/>
      <p:bldP spid="96" grpId="0" bldLvl="0" animBg="1"/>
      <p:bldP spid="97" grpId="0" bldLvl="0" animBg="1"/>
      <p:bldP spid="98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41327" y="-4565"/>
            <a:ext cx="12236502" cy="7105973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-27324" y="4160514"/>
            <a:ext cx="12245591" cy="2940894"/>
          </a:xfrm>
          <a:prstGeom prst="rect">
            <a:avLst/>
          </a:prstGeom>
          <a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-27324" y="4149080"/>
            <a:ext cx="7277040" cy="815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8421268" y="4149080"/>
            <a:ext cx="1265144" cy="8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9686413" y="4149080"/>
            <a:ext cx="1266711" cy="815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Rectangle 9"/>
          <p:cNvSpPr>
            <a:spLocks noChangeArrowheads="1"/>
          </p:cNvSpPr>
          <p:nvPr/>
        </p:nvSpPr>
        <p:spPr bwMode="auto">
          <a:xfrm>
            <a:off x="10953123" y="4149080"/>
            <a:ext cx="1265144" cy="81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 bwMode="auto">
          <a:xfrm>
            <a:off x="7207141" y="4149080"/>
            <a:ext cx="1266711" cy="815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90977" y="4581130"/>
            <a:ext cx="50855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cs typeface="+mn-ea"/>
                <a:sym typeface="+mn-lt"/>
              </a:rPr>
              <a:t>THANK   YOU</a:t>
            </a:r>
            <a:endParaRPr lang="en-US" altLang="zh-CN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7227" y="5332568"/>
            <a:ext cx="5112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b="1" dirty="0" smtClean="0">
                <a:solidFill>
                  <a:schemeClr val="bg1"/>
                </a:solidFill>
                <a:cs typeface="+mn-ea"/>
                <a:sym typeface="+mn-lt"/>
              </a:rPr>
              <a:t>谢谢观看</a:t>
            </a:r>
            <a:endParaRPr lang="zh-CN" altLang="en-US" sz="13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9"/>
          <p:cNvSpPr txBox="1"/>
          <p:nvPr/>
        </p:nvSpPr>
        <p:spPr>
          <a:xfrm>
            <a:off x="985019" y="18864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公司介绍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六边形 63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92D05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70" name="KSO_Shape"/>
          <p:cNvSpPr/>
          <p:nvPr/>
        </p:nvSpPr>
        <p:spPr bwMode="auto">
          <a:xfrm>
            <a:off x="298622" y="206564"/>
            <a:ext cx="367893" cy="25262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65" name="六边形 64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第一章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文本框 9"/>
          <p:cNvSpPr txBox="1"/>
          <p:nvPr/>
        </p:nvSpPr>
        <p:spPr>
          <a:xfrm>
            <a:off x="10338630" y="213502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公司与团队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7" name="Rectangle 4"/>
          <p:cNvSpPr txBox="1">
            <a:spLocks noChangeArrowheads="1"/>
          </p:cNvSpPr>
          <p:nvPr/>
        </p:nvSpPr>
        <p:spPr bwMode="auto">
          <a:xfrm>
            <a:off x="3505299" y="1142684"/>
            <a:ext cx="5235536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x-none" altLang="zh-CN" sz="2400" b="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ea"/>
                <a:sym typeface="+mn-lt"/>
              </a:rPr>
              <a:t>上海云顶之弈网络科技有限公司</a:t>
            </a:r>
            <a:endParaRPr lang="x-none" altLang="zh-CN" sz="2400" b="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8" name="Rectangle 2"/>
          <p:cNvSpPr/>
          <p:nvPr/>
        </p:nvSpPr>
        <p:spPr>
          <a:xfrm>
            <a:off x="6097587" y="1740272"/>
            <a:ext cx="4883150" cy="2332788"/>
          </a:xfrm>
          <a:prstGeom prst="rect">
            <a:avLst/>
          </a:prstGeom>
          <a:blipFill>
            <a:blip r:embed="rId1" cstate="screen"/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Rectangle 2"/>
          <p:cNvSpPr/>
          <p:nvPr/>
        </p:nvSpPr>
        <p:spPr>
          <a:xfrm>
            <a:off x="1286446" y="1740272"/>
            <a:ext cx="4883150" cy="2332788"/>
          </a:xfrm>
          <a:prstGeom prst="rect">
            <a:avLst/>
          </a:prstGeom>
          <a:blipFill>
            <a:blip r:embed="rId1" cstate="screen"/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Rectangle 2"/>
          <p:cNvSpPr/>
          <p:nvPr/>
        </p:nvSpPr>
        <p:spPr>
          <a:xfrm>
            <a:off x="1286446" y="1740272"/>
            <a:ext cx="4883150" cy="2332788"/>
          </a:xfrm>
          <a:prstGeom prst="rect">
            <a:avLst/>
          </a:prstGeom>
          <a:solidFill>
            <a:schemeClr val="accent1">
              <a:lumMod val="75000"/>
              <a:alpha val="72941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423177" y="220486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关于我们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2" name="矩形 47"/>
          <p:cNvSpPr>
            <a:spLocks noChangeArrowheads="1"/>
          </p:cNvSpPr>
          <p:nvPr/>
        </p:nvSpPr>
        <p:spPr bwMode="auto">
          <a:xfrm>
            <a:off x="1489075" y="2657424"/>
            <a:ext cx="4359786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8060402020202020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defRPr>
            </a:lvl1pPr>
            <a:lvl2pPr marL="742950" indent="-285750">
              <a:spcBef>
                <a:spcPct val="20000"/>
              </a:spcBef>
              <a:buFont typeface="Arial" panose="0208060402020202020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defRPr>
            </a:lvl2pPr>
            <a:lvl3pPr marL="1143000" indent="-228600">
              <a:spcBef>
                <a:spcPct val="200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defRPr>
            </a:lvl3pPr>
            <a:lvl4pPr marL="1600200" indent="-228600">
              <a:spcBef>
                <a:spcPct val="20000"/>
              </a:spcBef>
              <a:buFont typeface="Arial" panose="0208060402020202020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defRPr>
            </a:lvl4pPr>
            <a:lvl5pPr marL="2057400" indent="-228600">
              <a:spcBef>
                <a:spcPct val="20000"/>
              </a:spcBef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我</a:t>
            </a:r>
            <a:r>
              <a:rPr lang="x-none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公司成立于2008年10月31日,万圣节@@</a:t>
            </a:r>
            <a:endParaRPr lang="x-none" altLang="zh-CN" sz="1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x-none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是由球王之王耗资百万打造的专业的网络科技公司</a:t>
            </a:r>
            <a:endParaRPr lang="x-none" altLang="zh-CN" sz="1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x-none" altLang="zh-CN" sz="1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" name="Freeform 12"/>
          <p:cNvSpPr/>
          <p:nvPr/>
        </p:nvSpPr>
        <p:spPr bwMode="auto">
          <a:xfrm>
            <a:off x="1439545" y="4448810"/>
            <a:ext cx="528955" cy="590550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Freeform 12"/>
          <p:cNvSpPr/>
          <p:nvPr/>
        </p:nvSpPr>
        <p:spPr bwMode="auto">
          <a:xfrm flipH="1" flipV="1">
            <a:off x="10273798" y="5877676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968549" y="4823323"/>
            <a:ext cx="8545239" cy="151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x-none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本公司主要项目涵盖对WordPress网站的搭建和后期的维护,目前我们有专业的技术团队和丰富的项目经验,也是本市行业翘楚,价格公道,如果有需求可以立即联系我们021-88669966</a:t>
            </a:r>
            <a:endParaRPr lang="x-none" alt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6" name="弧形 95"/>
          <p:cNvSpPr/>
          <p:nvPr/>
        </p:nvSpPr>
        <p:spPr>
          <a:xfrm>
            <a:off x="3793331" y="1052736"/>
            <a:ext cx="504056" cy="504056"/>
          </a:xfrm>
          <a:prstGeom prst="arc">
            <a:avLst>
              <a:gd name="adj1" fmla="val 18916496"/>
              <a:gd name="adj2" fmla="val 2632855"/>
            </a:avLst>
          </a:prstGeom>
          <a:ln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矩形 101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矩形 103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0" name="矩形 149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1" name="矩形 150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ldLvl="0" animBg="1"/>
      <p:bldP spid="88" grpId="0" animBg="1"/>
      <p:bldP spid="89" grpId="0" animBg="1"/>
      <p:bldP spid="90" grpId="0" animBg="1"/>
      <p:bldP spid="91" grpId="0"/>
      <p:bldP spid="92" grpId="0"/>
      <p:bldP spid="93" grpId="0" bldLvl="0" animBg="1"/>
      <p:bldP spid="95" grpId="0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9"/>
          <p:cNvSpPr txBox="1"/>
          <p:nvPr/>
        </p:nvSpPr>
        <p:spPr>
          <a:xfrm>
            <a:off x="985019" y="18864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团队介绍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1777108" y="3153572"/>
            <a:ext cx="2485289" cy="2485289"/>
          </a:xfrm>
          <a:prstGeom prst="ellipse">
            <a:avLst/>
          </a:prstGeom>
          <a:solidFill>
            <a:srgbClr val="31859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16224" y="4189407"/>
            <a:ext cx="2001962" cy="39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x-none" altLang="en-US" sz="2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服务宗旨</a:t>
            </a:r>
            <a:endParaRPr lang="x-none" altLang="en-US" sz="2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777108" y="1137348"/>
            <a:ext cx="2485289" cy="2485289"/>
          </a:xfrm>
          <a:prstGeom prst="ellipse">
            <a:avLst/>
          </a:prstGeom>
          <a:solidFill>
            <a:srgbClr val="92D05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KSO_Shape"/>
          <p:cNvSpPr/>
          <p:nvPr/>
        </p:nvSpPr>
        <p:spPr bwMode="auto">
          <a:xfrm>
            <a:off x="2181828" y="1845641"/>
            <a:ext cx="1648122" cy="1150939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5483106" y="1052738"/>
            <a:ext cx="1119029" cy="1119029"/>
          </a:xfrm>
          <a:prstGeom prst="ellipse">
            <a:avLst/>
          </a:prstGeom>
          <a:solidFill>
            <a:srgbClr val="92D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45237" y="134466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青春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730463" y="1065340"/>
            <a:ext cx="1119029" cy="11190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92595" y="135726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活力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7954599" y="1065340"/>
            <a:ext cx="1119029" cy="1119029"/>
          </a:xfrm>
          <a:prstGeom prst="ellipse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016731" y="135726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专业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9178736" y="1065340"/>
            <a:ext cx="1119029" cy="11190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240867" y="135726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梦想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665505" y="3140686"/>
            <a:ext cx="5498394" cy="215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cs typeface="+mn-ea"/>
                <a:sym typeface="+mn-lt"/>
              </a:rPr>
              <a:t>您的梦想我们来造,</a:t>
            </a:r>
            <a:endParaRPr lang="x-none" altLang="zh-CN" sz="4400" b="1" dirty="0" smtClean="0">
              <a:solidFill>
                <a:schemeClr val="tx1">
                  <a:lumMod val="65000"/>
                  <a:lumOff val="35000"/>
                </a:schemeClr>
              </a:solidFill>
              <a:uFillTx/>
              <a:cs typeface="+mn-ea"/>
              <a:sym typeface="+mn-lt"/>
            </a:endParaRPr>
          </a:p>
          <a:p>
            <a:r>
              <a:rPr lang="x-none" altLang="zh-CN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cs typeface="+mn-ea"/>
                <a:sym typeface="+mn-lt"/>
              </a:rPr>
              <a:t>为您打造最热门的网站平台!</a:t>
            </a:r>
            <a:endParaRPr lang="x-none" altLang="zh-CN" sz="4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uFillTx/>
              <a:cs typeface="+mn-ea"/>
              <a:sym typeface="+mn-lt"/>
            </a:endParaRPr>
          </a:p>
        </p:txBody>
      </p:sp>
      <p:sp>
        <p:nvSpPr>
          <p:cNvPr id="93" name="Freeform 12"/>
          <p:cNvSpPr/>
          <p:nvPr/>
        </p:nvSpPr>
        <p:spPr bwMode="auto">
          <a:xfrm>
            <a:off x="4969172" y="2369663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Freeform 12"/>
          <p:cNvSpPr/>
          <p:nvPr/>
        </p:nvSpPr>
        <p:spPr bwMode="auto">
          <a:xfrm flipH="1" flipV="1">
            <a:off x="10393485" y="5503667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92D05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7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第一章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8" name="文本框 9"/>
          <p:cNvSpPr txBox="1"/>
          <p:nvPr/>
        </p:nvSpPr>
        <p:spPr>
          <a:xfrm>
            <a:off x="10338630" y="213502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公司与团队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9" name="六边形 98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KSO_Shape"/>
          <p:cNvSpPr/>
          <p:nvPr/>
        </p:nvSpPr>
        <p:spPr bwMode="auto">
          <a:xfrm>
            <a:off x="298622" y="206564"/>
            <a:ext cx="367893" cy="25262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101" name="六边形 100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矩形 101"/>
          <p:cNvSpPr/>
          <p:nvPr/>
        </p:nvSpPr>
        <p:spPr>
          <a:xfrm rot="2700000">
            <a:off x="8593046" y="628421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 rot="2700000">
            <a:off x="9313109" y="6212598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矩形 103"/>
          <p:cNvSpPr/>
          <p:nvPr/>
        </p:nvSpPr>
        <p:spPr>
          <a:xfrm rot="2700000">
            <a:off x="10105560" y="621283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矩形 140"/>
          <p:cNvSpPr/>
          <p:nvPr/>
        </p:nvSpPr>
        <p:spPr>
          <a:xfrm rot="2700000">
            <a:off x="7873232" y="6212535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矩形 141"/>
          <p:cNvSpPr/>
          <p:nvPr/>
        </p:nvSpPr>
        <p:spPr>
          <a:xfrm rot="2700000">
            <a:off x="10897074" y="621190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52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52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3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74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60" grpId="0"/>
          <p:bldP spid="61" grpId="0" animBg="1"/>
          <p:bldP spid="62" grpId="0" animBg="1"/>
          <p:bldP spid="66" grpId="0" animBg="1"/>
          <p:bldP spid="67" grpId="0"/>
          <p:bldP spid="68" grpId="0" animBg="1"/>
          <p:bldP spid="73" grpId="0"/>
          <p:bldP spid="74" grpId="0" animBg="1"/>
          <p:bldP spid="87" grpId="0"/>
          <p:bldP spid="88" grpId="0" animBg="1"/>
          <p:bldP spid="89" grpId="0"/>
          <p:bldP spid="92" grpId="0"/>
          <p:bldP spid="93" grpId="0" animBg="1"/>
          <p:bldP spid="9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52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52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60" grpId="0"/>
          <p:bldP spid="61" grpId="0" animBg="1"/>
          <p:bldP spid="62" grpId="0" animBg="1"/>
          <p:bldP spid="66" grpId="0" animBg="1"/>
          <p:bldP spid="67" grpId="0"/>
          <p:bldP spid="68" grpId="0" animBg="1"/>
          <p:bldP spid="73" grpId="0"/>
          <p:bldP spid="74" grpId="0" animBg="1"/>
          <p:bldP spid="87" grpId="0"/>
          <p:bldP spid="88" grpId="0" animBg="1"/>
          <p:bldP spid="89" grpId="0"/>
          <p:bldP spid="92" grpId="0"/>
          <p:bldP spid="93" grpId="0" animBg="1"/>
          <p:bldP spid="94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9"/>
          <p:cNvSpPr txBox="1"/>
          <p:nvPr/>
        </p:nvSpPr>
        <p:spPr>
          <a:xfrm>
            <a:off x="4657859" y="116252"/>
            <a:ext cx="1872208" cy="4603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x-none" altLang="zh-CN" sz="2400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团队</a:t>
            </a:r>
            <a:r>
              <a:rPr lang="zh-CN" altLang="en-US" sz="2400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成员</a:t>
            </a:r>
            <a:endParaRPr lang="zh-CN" altLang="en-US" sz="2400" dirty="0" smtClea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1562245" y="744686"/>
            <a:ext cx="710200" cy="771543"/>
            <a:chOff x="3185939" y="1739094"/>
            <a:chExt cx="710200" cy="771543"/>
          </a:xfrm>
        </p:grpSpPr>
        <p:sp>
          <p:nvSpPr>
            <p:cNvPr id="50" name="任意多边形 49"/>
            <p:cNvSpPr/>
            <p:nvPr/>
          </p:nvSpPr>
          <p:spPr>
            <a:xfrm rot="18875383">
              <a:off x="3153448" y="2140008"/>
              <a:ext cx="403120" cy="338138"/>
            </a:xfrm>
            <a:custGeom>
              <a:avLst/>
              <a:gdLst>
                <a:gd name="connsiteX0" fmla="*/ 0 w 284318"/>
                <a:gd name="connsiteY0" fmla="*/ 0 h 164768"/>
                <a:gd name="connsiteX1" fmla="*/ 7916 w 284318"/>
                <a:gd name="connsiteY1" fmla="*/ 0 h 164768"/>
                <a:gd name="connsiteX2" fmla="*/ 36481 w 284318"/>
                <a:gd name="connsiteY2" fmla="*/ 19259 h 164768"/>
                <a:gd name="connsiteX3" fmla="*/ 142159 w 284318"/>
                <a:gd name="connsiteY3" fmla="*/ 40594 h 164768"/>
                <a:gd name="connsiteX4" fmla="*/ 247838 w 284318"/>
                <a:gd name="connsiteY4" fmla="*/ 19259 h 164768"/>
                <a:gd name="connsiteX5" fmla="*/ 276402 w 284318"/>
                <a:gd name="connsiteY5" fmla="*/ 0 h 164768"/>
                <a:gd name="connsiteX6" fmla="*/ 284318 w 284318"/>
                <a:gd name="connsiteY6" fmla="*/ 0 h 164768"/>
                <a:gd name="connsiteX7" fmla="*/ 284318 w 284318"/>
                <a:gd name="connsiteY7" fmla="*/ 164768 h 164768"/>
                <a:gd name="connsiteX8" fmla="*/ 271691 w 284318"/>
                <a:gd name="connsiteY8" fmla="*/ 164768 h 164768"/>
                <a:gd name="connsiteX9" fmla="*/ 247838 w 284318"/>
                <a:gd name="connsiteY9" fmla="*/ 148686 h 164768"/>
                <a:gd name="connsiteX10" fmla="*/ 142159 w 284318"/>
                <a:gd name="connsiteY10" fmla="*/ 127350 h 164768"/>
                <a:gd name="connsiteX11" fmla="*/ 36481 w 284318"/>
                <a:gd name="connsiteY11" fmla="*/ 148686 h 164768"/>
                <a:gd name="connsiteX12" fmla="*/ 12627 w 284318"/>
                <a:gd name="connsiteY12" fmla="*/ 164768 h 164768"/>
                <a:gd name="connsiteX13" fmla="*/ 0 w 284318"/>
                <a:gd name="connsiteY13" fmla="*/ 164768 h 1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318" h="164768">
                  <a:moveTo>
                    <a:pt x="0" y="0"/>
                  </a:moveTo>
                  <a:lnTo>
                    <a:pt x="7916" y="0"/>
                  </a:lnTo>
                  <a:lnTo>
                    <a:pt x="36481" y="19259"/>
                  </a:lnTo>
                  <a:cubicBezTo>
                    <a:pt x="68962" y="32997"/>
                    <a:pt x="104673" y="40594"/>
                    <a:pt x="142159" y="40594"/>
                  </a:cubicBezTo>
                  <a:cubicBezTo>
                    <a:pt x="179645" y="40594"/>
                    <a:pt x="215356" y="32997"/>
                    <a:pt x="247838" y="19259"/>
                  </a:cubicBezTo>
                  <a:lnTo>
                    <a:pt x="276402" y="0"/>
                  </a:lnTo>
                  <a:lnTo>
                    <a:pt x="284318" y="0"/>
                  </a:lnTo>
                  <a:lnTo>
                    <a:pt x="284318" y="164768"/>
                  </a:lnTo>
                  <a:lnTo>
                    <a:pt x="271691" y="164768"/>
                  </a:lnTo>
                  <a:lnTo>
                    <a:pt x="247838" y="148686"/>
                  </a:lnTo>
                  <a:cubicBezTo>
                    <a:pt x="215356" y="134947"/>
                    <a:pt x="179645" y="127350"/>
                    <a:pt x="142159" y="127350"/>
                  </a:cubicBezTo>
                  <a:cubicBezTo>
                    <a:pt x="104673" y="127350"/>
                    <a:pt x="68962" y="134947"/>
                    <a:pt x="36481" y="148686"/>
                  </a:cubicBezTo>
                  <a:lnTo>
                    <a:pt x="12627" y="164768"/>
                  </a:lnTo>
                  <a:lnTo>
                    <a:pt x="0" y="164768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343511" y="1739094"/>
              <a:ext cx="552628" cy="55262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3495077" y="1855520"/>
              <a:ext cx="277225" cy="313328"/>
              <a:chOff x="5753100" y="3041650"/>
              <a:chExt cx="682626" cy="771526"/>
            </a:xfrm>
            <a:solidFill>
              <a:srgbClr val="DF53DF"/>
            </a:solidFill>
          </p:grpSpPr>
          <p:sp>
            <p:nvSpPr>
              <p:cNvPr id="53" name="Oval 202"/>
              <p:cNvSpPr>
                <a:spLocks noChangeArrowheads="1"/>
              </p:cNvSpPr>
              <p:nvPr/>
            </p:nvSpPr>
            <p:spPr bwMode="auto">
              <a:xfrm>
                <a:off x="5908674" y="3041650"/>
                <a:ext cx="119062" cy="1476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Freeform 203"/>
              <p:cNvSpPr/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Freeform 204"/>
              <p:cNvSpPr/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9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" name="Freeform 217"/>
              <p:cNvSpPr/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Freeform 218"/>
              <p:cNvSpPr/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7" name="Oval 21"/>
          <p:cNvSpPr/>
          <p:nvPr/>
        </p:nvSpPr>
        <p:spPr>
          <a:xfrm>
            <a:off x="298450" y="842010"/>
            <a:ext cx="1153795" cy="1115060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16D63"/>
              </a:solidFill>
              <a:cs typeface="+mn-ea"/>
              <a:sym typeface="+mn-lt"/>
            </a:endParaRPr>
          </a:p>
        </p:txBody>
      </p:sp>
      <p:sp>
        <p:nvSpPr>
          <p:cNvPr id="106" name="文本框 11"/>
          <p:cNvSpPr txBox="1"/>
          <p:nvPr/>
        </p:nvSpPr>
        <p:spPr>
          <a:xfrm>
            <a:off x="7013976" y="3163333"/>
            <a:ext cx="90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2627977" y="1046084"/>
            <a:ext cx="2944697" cy="1353633"/>
            <a:chOff x="3239910" y="2035353"/>
            <a:chExt cx="2944697" cy="1353633"/>
          </a:xfrm>
        </p:grpSpPr>
        <p:sp>
          <p:nvSpPr>
            <p:cNvPr id="108" name="文本框 10"/>
            <p:cNvSpPr txBox="1"/>
            <p:nvPr/>
          </p:nvSpPr>
          <p:spPr>
            <a:xfrm>
              <a:off x="3239910" y="2035353"/>
              <a:ext cx="1729539" cy="39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2000" b="1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cs typeface="+mn-ea"/>
                  <a:sym typeface="+mn-lt"/>
                </a:rPr>
                <a:t>朱文凯</a:t>
              </a:r>
              <a:endParaRPr lang="x-none" altLang="zh-CN" sz="2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endParaRPr>
            </a:p>
          </p:txBody>
        </p:sp>
        <p:sp>
          <p:nvSpPr>
            <p:cNvPr id="109" name="Rectangle 1"/>
            <p:cNvSpPr>
              <a:spLocks noChangeArrowheads="1"/>
            </p:cNvSpPr>
            <p:nvPr/>
          </p:nvSpPr>
          <p:spPr bwMode="auto">
            <a:xfrm>
              <a:off x="4138622" y="2947661"/>
              <a:ext cx="2045985" cy="4413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76176" numCol="1" anchor="ctr" anchorCtr="0" compatLnSpc="1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881197" y="4005435"/>
            <a:ext cx="5992767" cy="842466"/>
            <a:chOff x="5073372" y="4724126"/>
            <a:chExt cx="5992767" cy="842466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073372" y="5566592"/>
              <a:ext cx="505666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本框 49"/>
            <p:cNvSpPr txBox="1"/>
            <p:nvPr/>
          </p:nvSpPr>
          <p:spPr>
            <a:xfrm>
              <a:off x="8509855" y="4724126"/>
              <a:ext cx="2556284" cy="35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cs typeface="+mn-ea"/>
                  <a:sym typeface="+mn-lt"/>
                </a:rPr>
                <a:t>主要负责</a:t>
              </a:r>
              <a:r>
                <a:rPr lang="x-none" altLang="zh-CN" sz="160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cs typeface="+mn-ea"/>
                  <a:sym typeface="+mn-lt"/>
                </a:rPr>
                <a:t>框架构思</a:t>
              </a:r>
              <a:endParaRPr lang="x-none" altLang="zh-CN" sz="16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+mn-ea"/>
                <a:sym typeface="+mn-lt"/>
              </a:endParaRPr>
            </a:p>
          </p:txBody>
        </p:sp>
        <p:pic>
          <p:nvPicPr>
            <p:cNvPr id="117" name="图片 116"/>
            <p:cNvPicPr>
              <a:picLocks noChangeAspect="1"/>
            </p:cNvPicPr>
            <p:nvPr/>
          </p:nvPicPr>
          <p:blipFill rotWithShape="1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0000" b="90000" l="10000" r="90000">
                          <a14:foregroundMark x1="35742" y1="45898" x2="35742" y2="45898"/>
                          <a14:backgroundMark x1="34570" y1="53906" x2="34570" y2="53906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878872" y="4762457"/>
              <a:ext cx="504000" cy="50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</p:pic>
      </p:grpSp>
      <p:sp>
        <p:nvSpPr>
          <p:cNvPr id="118" name="矩形 117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92D05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0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第一章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1" name="文本框 9"/>
          <p:cNvSpPr txBox="1"/>
          <p:nvPr/>
        </p:nvSpPr>
        <p:spPr>
          <a:xfrm>
            <a:off x="10338630" y="213502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公司与团队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2" name="六边形 121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3" name="KSO_Shape"/>
          <p:cNvSpPr/>
          <p:nvPr/>
        </p:nvSpPr>
        <p:spPr bwMode="auto">
          <a:xfrm>
            <a:off x="298622" y="206564"/>
            <a:ext cx="367893" cy="25262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124" name="六边形 123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val 21"/>
          <p:cNvSpPr/>
          <p:nvPr/>
        </p:nvSpPr>
        <p:spPr>
          <a:xfrm>
            <a:off x="5809615" y="721995"/>
            <a:ext cx="1204595" cy="1235075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800" dirty="0">
              <a:solidFill>
                <a:srgbClr val="F16D63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62995" y="665946"/>
            <a:ext cx="710200" cy="771543"/>
            <a:chOff x="3185939" y="1739094"/>
            <a:chExt cx="710200" cy="771543"/>
          </a:xfrm>
        </p:grpSpPr>
        <p:sp>
          <p:nvSpPr>
            <p:cNvPr id="5" name="任意多边形 4"/>
            <p:cNvSpPr/>
            <p:nvPr/>
          </p:nvSpPr>
          <p:spPr>
            <a:xfrm rot="18875383">
              <a:off x="3153448" y="2140008"/>
              <a:ext cx="403120" cy="338138"/>
            </a:xfrm>
            <a:custGeom>
              <a:avLst/>
              <a:gdLst>
                <a:gd name="connsiteX0" fmla="*/ 0 w 284318"/>
                <a:gd name="connsiteY0" fmla="*/ 0 h 164768"/>
                <a:gd name="connsiteX1" fmla="*/ 7916 w 284318"/>
                <a:gd name="connsiteY1" fmla="*/ 0 h 164768"/>
                <a:gd name="connsiteX2" fmla="*/ 36481 w 284318"/>
                <a:gd name="connsiteY2" fmla="*/ 19259 h 164768"/>
                <a:gd name="connsiteX3" fmla="*/ 142159 w 284318"/>
                <a:gd name="connsiteY3" fmla="*/ 40594 h 164768"/>
                <a:gd name="connsiteX4" fmla="*/ 247838 w 284318"/>
                <a:gd name="connsiteY4" fmla="*/ 19259 h 164768"/>
                <a:gd name="connsiteX5" fmla="*/ 276402 w 284318"/>
                <a:gd name="connsiteY5" fmla="*/ 0 h 164768"/>
                <a:gd name="connsiteX6" fmla="*/ 284318 w 284318"/>
                <a:gd name="connsiteY6" fmla="*/ 0 h 164768"/>
                <a:gd name="connsiteX7" fmla="*/ 284318 w 284318"/>
                <a:gd name="connsiteY7" fmla="*/ 164768 h 164768"/>
                <a:gd name="connsiteX8" fmla="*/ 271691 w 284318"/>
                <a:gd name="connsiteY8" fmla="*/ 164768 h 164768"/>
                <a:gd name="connsiteX9" fmla="*/ 247838 w 284318"/>
                <a:gd name="connsiteY9" fmla="*/ 148686 h 164768"/>
                <a:gd name="connsiteX10" fmla="*/ 142159 w 284318"/>
                <a:gd name="connsiteY10" fmla="*/ 127350 h 164768"/>
                <a:gd name="connsiteX11" fmla="*/ 36481 w 284318"/>
                <a:gd name="connsiteY11" fmla="*/ 148686 h 164768"/>
                <a:gd name="connsiteX12" fmla="*/ 12627 w 284318"/>
                <a:gd name="connsiteY12" fmla="*/ 164768 h 164768"/>
                <a:gd name="connsiteX13" fmla="*/ 0 w 284318"/>
                <a:gd name="connsiteY13" fmla="*/ 164768 h 1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318" h="164768">
                  <a:moveTo>
                    <a:pt x="0" y="0"/>
                  </a:moveTo>
                  <a:lnTo>
                    <a:pt x="7916" y="0"/>
                  </a:lnTo>
                  <a:lnTo>
                    <a:pt x="36481" y="19259"/>
                  </a:lnTo>
                  <a:cubicBezTo>
                    <a:pt x="68962" y="32997"/>
                    <a:pt x="104673" y="40594"/>
                    <a:pt x="142159" y="40594"/>
                  </a:cubicBezTo>
                  <a:cubicBezTo>
                    <a:pt x="179645" y="40594"/>
                    <a:pt x="215356" y="32997"/>
                    <a:pt x="247838" y="19259"/>
                  </a:cubicBezTo>
                  <a:lnTo>
                    <a:pt x="276402" y="0"/>
                  </a:lnTo>
                  <a:lnTo>
                    <a:pt x="284318" y="0"/>
                  </a:lnTo>
                  <a:lnTo>
                    <a:pt x="284318" y="164768"/>
                  </a:lnTo>
                  <a:lnTo>
                    <a:pt x="271691" y="164768"/>
                  </a:lnTo>
                  <a:lnTo>
                    <a:pt x="247838" y="148686"/>
                  </a:lnTo>
                  <a:cubicBezTo>
                    <a:pt x="215356" y="134947"/>
                    <a:pt x="179645" y="127350"/>
                    <a:pt x="142159" y="127350"/>
                  </a:cubicBezTo>
                  <a:cubicBezTo>
                    <a:pt x="104673" y="127350"/>
                    <a:pt x="68962" y="134947"/>
                    <a:pt x="36481" y="148686"/>
                  </a:cubicBezTo>
                  <a:lnTo>
                    <a:pt x="12627" y="164768"/>
                  </a:lnTo>
                  <a:lnTo>
                    <a:pt x="0" y="164768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343511" y="1739094"/>
              <a:ext cx="552628" cy="55262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495077" y="1855520"/>
              <a:ext cx="277225" cy="313328"/>
              <a:chOff x="5753100" y="3041650"/>
              <a:chExt cx="682626" cy="771526"/>
            </a:xfrm>
            <a:solidFill>
              <a:srgbClr val="DF53DF"/>
            </a:solidFill>
          </p:grpSpPr>
          <p:sp>
            <p:nvSpPr>
              <p:cNvPr id="8" name="Oval 202"/>
              <p:cNvSpPr>
                <a:spLocks noChangeArrowheads="1"/>
              </p:cNvSpPr>
              <p:nvPr/>
            </p:nvSpPr>
            <p:spPr bwMode="auto">
              <a:xfrm>
                <a:off x="5908674" y="3041650"/>
                <a:ext cx="119062" cy="1476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Freeform 203"/>
              <p:cNvSpPr/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Freeform 204"/>
              <p:cNvSpPr/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Freeform 217"/>
              <p:cNvSpPr/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218"/>
              <p:cNvSpPr/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5" name="文本框 10"/>
          <p:cNvSpPr txBox="1"/>
          <p:nvPr/>
        </p:nvSpPr>
        <p:spPr>
          <a:xfrm>
            <a:off x="8977977" y="836534"/>
            <a:ext cx="17295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x-none" sz="2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黎磊亮</a:t>
            </a:r>
            <a:endParaRPr lang="zh-CN" altLang="x-none" sz="2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890827" y="2190757"/>
            <a:ext cx="2104390" cy="739775"/>
            <a:chOff x="1817177" y="4679826"/>
            <a:chExt cx="2104390" cy="739775"/>
          </a:xfrm>
        </p:grpSpPr>
        <p:sp>
          <p:nvSpPr>
            <p:cNvPr id="27" name="文本框 18"/>
            <p:cNvSpPr txBox="1"/>
            <p:nvPr/>
          </p:nvSpPr>
          <p:spPr>
            <a:xfrm>
              <a:off x="1817177" y="4679826"/>
              <a:ext cx="15767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  <a:cs typeface="+mn-ea"/>
                  <a:sym typeface="+mn-lt"/>
                </a:rPr>
                <a:t>LZSY</a:t>
              </a:r>
              <a:endParaRPr lang="en-US" altLang="zh-CN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cs typeface="+mn-ea"/>
                <a:sym typeface="+mn-lt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 flipV="1">
              <a:off x="2355215" y="4799834"/>
              <a:ext cx="501650" cy="466725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2505517" y="5034791"/>
              <a:ext cx="1416050" cy="3848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x-none" altLang="zh-CN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cs typeface="+mn-ea"/>
                  <a:sym typeface="+mn-lt"/>
                </a:rPr>
                <a:t>web</a:t>
              </a:r>
              <a:r>
                <a:rPr lang="zh-CN" altLang="en-US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cs typeface="+mn-ea"/>
                  <a:sym typeface="+mn-lt"/>
                </a:rPr>
                <a:t>工程师</a:t>
              </a:r>
              <a:endParaRPr lang="zh-CN" alt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910407" y="6032355"/>
            <a:ext cx="5992767" cy="842466"/>
            <a:chOff x="5073372" y="4724126"/>
            <a:chExt cx="5992767" cy="842466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073372" y="5566592"/>
              <a:ext cx="505666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49"/>
            <p:cNvSpPr txBox="1"/>
            <p:nvPr/>
          </p:nvSpPr>
          <p:spPr>
            <a:xfrm>
              <a:off x="8509855" y="4724126"/>
              <a:ext cx="2556284" cy="35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cs typeface="+mn-ea"/>
                  <a:sym typeface="+mn-lt"/>
                </a:rPr>
                <a:t>主要</a:t>
              </a:r>
              <a:r>
                <a:rPr lang="x-none" altLang="zh-CN" sz="160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cs typeface="+mn-ea"/>
                  <a:sym typeface="+mn-lt"/>
                </a:rPr>
                <a:t>负责git仓库数据</a:t>
              </a:r>
              <a:endParaRPr lang="x-none" altLang="zh-CN" sz="16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+mn-ea"/>
                <a:sym typeface="+mn-lt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0000" b="90000" l="10000" r="90000">
                          <a14:foregroundMark x1="35742" y1="45898" x2="35742" y2="45898"/>
                          <a14:backgroundMark x1="34570" y1="53906" x2="34570" y2="53906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878872" y="4762457"/>
              <a:ext cx="504000" cy="50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</p:pic>
      </p:grpSp>
      <p:sp>
        <p:nvSpPr>
          <p:cNvPr id="42" name="Oval 21"/>
          <p:cNvSpPr/>
          <p:nvPr/>
        </p:nvSpPr>
        <p:spPr>
          <a:xfrm>
            <a:off x="5810250" y="4885055"/>
            <a:ext cx="1204595" cy="1235075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800" dirty="0">
              <a:solidFill>
                <a:srgbClr val="F16D63"/>
              </a:solidFill>
              <a:cs typeface="+mn-ea"/>
              <a:sym typeface="+mn-lt"/>
            </a:endParaRPr>
          </a:p>
        </p:txBody>
      </p:sp>
      <p:sp>
        <p:nvSpPr>
          <p:cNvPr id="43" name="Oval 21"/>
          <p:cNvSpPr/>
          <p:nvPr/>
        </p:nvSpPr>
        <p:spPr>
          <a:xfrm>
            <a:off x="264795" y="4869180"/>
            <a:ext cx="1210945" cy="1132840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800" dirty="0">
              <a:solidFill>
                <a:srgbClr val="F16D63"/>
              </a:solidFill>
              <a:cs typeface="+mn-ea"/>
              <a:sym typeface="+mn-lt"/>
            </a:endParaRPr>
          </a:p>
        </p:txBody>
      </p:sp>
      <p:sp>
        <p:nvSpPr>
          <p:cNvPr id="44" name="Oval 21"/>
          <p:cNvSpPr/>
          <p:nvPr/>
        </p:nvSpPr>
        <p:spPr>
          <a:xfrm>
            <a:off x="5809615" y="2913380"/>
            <a:ext cx="1204595" cy="1235075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800" dirty="0">
              <a:solidFill>
                <a:srgbClr val="F16D63"/>
              </a:solidFill>
              <a:cs typeface="+mn-ea"/>
              <a:sym typeface="+mn-lt"/>
            </a:endParaRPr>
          </a:p>
        </p:txBody>
      </p:sp>
      <p:sp>
        <p:nvSpPr>
          <p:cNvPr id="45" name="Oval 21"/>
          <p:cNvSpPr/>
          <p:nvPr/>
        </p:nvSpPr>
        <p:spPr>
          <a:xfrm>
            <a:off x="264795" y="2925445"/>
            <a:ext cx="1204595" cy="1235075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800" dirty="0">
              <a:solidFill>
                <a:srgbClr val="F16D63"/>
              </a:solidFill>
              <a:cs typeface="+mn-ea"/>
              <a:sym typeface="+mn-lt"/>
            </a:endParaRPr>
          </a:p>
        </p:txBody>
      </p:sp>
      <p:sp>
        <p:nvSpPr>
          <p:cNvPr id="48" name="Rectangle 1"/>
          <p:cNvSpPr>
            <a:spLocks noChangeArrowheads="1"/>
          </p:cNvSpPr>
          <p:nvPr/>
        </p:nvSpPr>
        <p:spPr bwMode="auto">
          <a:xfrm>
            <a:off x="9130030" y="5605463"/>
            <a:ext cx="2045970" cy="44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76176" numCol="1" anchor="ctr" anchorCtr="0" compatLnSpc="1">
            <a:spAutoFit/>
          </a:bodyPr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endParaRPr lang="zh-CN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2496532" y="5157709"/>
            <a:ext cx="2685617" cy="1355855"/>
            <a:chOff x="3498990" y="2034718"/>
            <a:chExt cx="2685617" cy="1355855"/>
          </a:xfrm>
        </p:grpSpPr>
        <p:sp>
          <p:nvSpPr>
            <p:cNvPr id="65" name="文本框 10"/>
            <p:cNvSpPr txBox="1"/>
            <p:nvPr/>
          </p:nvSpPr>
          <p:spPr>
            <a:xfrm>
              <a:off x="3498990" y="2034718"/>
              <a:ext cx="172953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x-none" sz="2000" b="1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cs typeface="+mn-ea"/>
                  <a:sym typeface="+mn-lt"/>
                </a:rPr>
                <a:t>黄富成</a:t>
              </a:r>
              <a:endParaRPr lang="zh-CN" altLang="x-none" sz="2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endParaRPr>
            </a:p>
          </p:txBody>
        </p:sp>
        <p:sp>
          <p:nvSpPr>
            <p:cNvPr id="69" name="Rectangle 1"/>
            <p:cNvSpPr>
              <a:spLocks noChangeArrowheads="1"/>
            </p:cNvSpPr>
            <p:nvPr/>
          </p:nvSpPr>
          <p:spPr bwMode="auto">
            <a:xfrm>
              <a:off x="4138622" y="2946073"/>
              <a:ext cx="2045985" cy="4445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76176" numCol="1" anchor="ctr" anchorCtr="0" compatLnSpc="1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。 </a:t>
              </a:r>
              <a:endParaRPr 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473974" y="2923144"/>
            <a:ext cx="2132577" cy="1308548"/>
            <a:chOff x="4138622" y="2080438"/>
            <a:chExt cx="2132577" cy="1308548"/>
          </a:xfrm>
        </p:grpSpPr>
        <p:sp>
          <p:nvSpPr>
            <p:cNvPr id="71" name="文本框 10"/>
            <p:cNvSpPr txBox="1"/>
            <p:nvPr/>
          </p:nvSpPr>
          <p:spPr>
            <a:xfrm>
              <a:off x="4541660" y="2080438"/>
              <a:ext cx="172953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x-none" sz="2000" b="1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cs typeface="+mn-ea"/>
                  <a:sym typeface="+mn-lt"/>
                </a:rPr>
                <a:t>张磊</a:t>
              </a:r>
              <a:endParaRPr lang="zh-CN" altLang="x-none" sz="2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endParaRPr>
            </a:p>
          </p:txBody>
        </p:sp>
        <p:sp>
          <p:nvSpPr>
            <p:cNvPr id="72" name="Rectangle 1"/>
            <p:cNvSpPr>
              <a:spLocks noChangeArrowheads="1"/>
            </p:cNvSpPr>
            <p:nvPr/>
          </p:nvSpPr>
          <p:spPr bwMode="auto">
            <a:xfrm>
              <a:off x="4138622" y="2947661"/>
              <a:ext cx="2045985" cy="4413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76176" numCol="1" anchor="ctr" anchorCtr="0" compatLnSpc="1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9" name="Rectangle 1"/>
          <p:cNvSpPr>
            <a:spLocks noChangeArrowheads="1"/>
          </p:cNvSpPr>
          <p:nvPr/>
        </p:nvSpPr>
        <p:spPr bwMode="auto">
          <a:xfrm>
            <a:off x="2964180" y="4107180"/>
            <a:ext cx="204597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76176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endParaRPr lang="zh-CN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546542" y="2177422"/>
            <a:ext cx="1909976" cy="752807"/>
            <a:chOff x="1703512" y="4666491"/>
            <a:chExt cx="1909976" cy="752807"/>
          </a:xfrm>
        </p:grpSpPr>
        <p:sp>
          <p:nvSpPr>
            <p:cNvPr id="91" name="文本框 18"/>
            <p:cNvSpPr txBox="1"/>
            <p:nvPr/>
          </p:nvSpPr>
          <p:spPr>
            <a:xfrm>
              <a:off x="1703512" y="4666491"/>
              <a:ext cx="15767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  <a:cs typeface="+mn-ea"/>
                  <a:sym typeface="+mn-lt"/>
                </a:rPr>
                <a:t>ZGZW</a:t>
              </a:r>
              <a:endParaRPr lang="en-US" altLang="zh-CN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cs typeface="+mn-ea"/>
                <a:sym typeface="+mn-lt"/>
              </a:endParaRPr>
            </a:p>
          </p:txBody>
        </p:sp>
        <p:cxnSp>
          <p:nvCxnSpPr>
            <p:cNvPr id="92" name="直接连接符 91"/>
            <p:cNvCxnSpPr/>
            <p:nvPr/>
          </p:nvCxnSpPr>
          <p:spPr>
            <a:xfrm flipV="1">
              <a:off x="2355215" y="4799834"/>
              <a:ext cx="501650" cy="466725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2505492" y="5034488"/>
              <a:ext cx="1107996" cy="3848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x-none" altLang="zh-CN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cs typeface="+mn-ea"/>
                  <a:sym typeface="+mn-lt"/>
                </a:rPr>
                <a:t>设计</a:t>
              </a:r>
              <a:r>
                <a:rPr lang="zh-CN" altLang="en-US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cs typeface="+mn-ea"/>
                  <a:sym typeface="+mn-lt"/>
                </a:rPr>
                <a:t>总监</a:t>
              </a:r>
              <a:endParaRPr lang="zh-CN" altLang="en-US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745412" y="4220845"/>
            <a:ext cx="1909976" cy="619464"/>
            <a:chOff x="1703512" y="4799834"/>
            <a:chExt cx="1909976" cy="619464"/>
          </a:xfrm>
        </p:grpSpPr>
        <p:sp>
          <p:nvSpPr>
            <p:cNvPr id="95" name="文本框 18"/>
            <p:cNvSpPr txBox="1"/>
            <p:nvPr/>
          </p:nvSpPr>
          <p:spPr>
            <a:xfrm>
              <a:off x="1703512" y="4799841"/>
              <a:ext cx="15767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  <a:cs typeface="+mn-ea"/>
                  <a:sym typeface="+mn-lt"/>
                </a:rPr>
                <a:t>SPJL</a:t>
              </a:r>
              <a:endParaRPr lang="en-US" altLang="zh-CN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cs typeface="+mn-ea"/>
                <a:sym typeface="+mn-lt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>
            <a:xfrm flipV="1">
              <a:off x="2355215" y="4799834"/>
              <a:ext cx="501650" cy="466725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/>
            <p:cNvSpPr/>
            <p:nvPr/>
          </p:nvSpPr>
          <p:spPr>
            <a:xfrm>
              <a:off x="2505492" y="5034488"/>
              <a:ext cx="1107996" cy="384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x-none" altLang="zh-CN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cs typeface="+mn-ea"/>
                  <a:sym typeface="+mn-lt"/>
                </a:rPr>
                <a:t>架构</a:t>
              </a:r>
              <a:r>
                <a:rPr lang="zh-CN" altLang="en-US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cs typeface="+mn-ea"/>
                  <a:sym typeface="+mn-lt"/>
                </a:rPr>
                <a:t>师</a:t>
              </a:r>
              <a:endParaRPr lang="zh-CN" alt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678737" y="6087752"/>
            <a:ext cx="2671445" cy="750570"/>
            <a:chOff x="1769552" y="4683636"/>
            <a:chExt cx="2671445" cy="750570"/>
          </a:xfrm>
        </p:grpSpPr>
        <p:sp>
          <p:nvSpPr>
            <p:cNvPr id="99" name="文本框 18"/>
            <p:cNvSpPr txBox="1"/>
            <p:nvPr/>
          </p:nvSpPr>
          <p:spPr>
            <a:xfrm>
              <a:off x="1769552" y="4683636"/>
              <a:ext cx="15767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  <a:cs typeface="+mn-ea"/>
                  <a:sym typeface="+mn-lt"/>
                </a:rPr>
                <a:t>CZWJ</a:t>
              </a:r>
              <a:endParaRPr lang="en-US" altLang="zh-CN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cs typeface="+mn-ea"/>
                <a:sym typeface="+mn-lt"/>
              </a:endParaRPr>
            </a:p>
          </p:txBody>
        </p:sp>
        <p:cxnSp>
          <p:nvCxnSpPr>
            <p:cNvPr id="100" name="直接连接符 99"/>
            <p:cNvCxnSpPr/>
            <p:nvPr/>
          </p:nvCxnSpPr>
          <p:spPr>
            <a:xfrm flipV="1">
              <a:off x="2355215" y="4799834"/>
              <a:ext cx="501650" cy="466725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2556317" y="5049396"/>
              <a:ext cx="1884680" cy="384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x-none" altLang="zh-CN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cs typeface="+mn-ea"/>
                  <a:sym typeface="+mn-lt"/>
                </a:rPr>
                <a:t>仓储</a:t>
              </a:r>
              <a:r>
                <a:rPr lang="zh-CN" altLang="en-US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cs typeface="+mn-ea"/>
                  <a:sym typeface="+mn-lt"/>
                </a:rPr>
                <a:t>工程师</a:t>
              </a:r>
              <a:endParaRPr lang="zh-CN" alt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535112" y="6116327"/>
            <a:ext cx="2322830" cy="707390"/>
            <a:chOff x="1817177" y="4712211"/>
            <a:chExt cx="2322830" cy="707390"/>
          </a:xfrm>
        </p:grpSpPr>
        <p:sp>
          <p:nvSpPr>
            <p:cNvPr id="103" name="文本框 18"/>
            <p:cNvSpPr txBox="1"/>
            <p:nvPr/>
          </p:nvSpPr>
          <p:spPr>
            <a:xfrm>
              <a:off x="1817177" y="4712211"/>
              <a:ext cx="15767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  <a:cs typeface="+mn-ea"/>
                  <a:sym typeface="+mn-lt"/>
                </a:rPr>
                <a:t>FKYW</a:t>
              </a:r>
              <a:endParaRPr lang="en-US" altLang="zh-CN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cs typeface="+mn-ea"/>
                <a:sym typeface="+mn-lt"/>
              </a:endParaRPr>
            </a:p>
          </p:txBody>
        </p:sp>
        <p:cxnSp>
          <p:nvCxnSpPr>
            <p:cNvPr id="104" name="直接连接符 103"/>
            <p:cNvCxnSpPr/>
            <p:nvPr/>
          </p:nvCxnSpPr>
          <p:spPr>
            <a:xfrm flipV="1">
              <a:off x="2355215" y="4799834"/>
              <a:ext cx="501650" cy="466725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/>
            <p:cNvSpPr/>
            <p:nvPr/>
          </p:nvSpPr>
          <p:spPr>
            <a:xfrm>
              <a:off x="2505517" y="5034791"/>
              <a:ext cx="1634490" cy="384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x-none" altLang="zh-CN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cs typeface="+mn-ea"/>
                  <a:sym typeface="+mn-lt"/>
                </a:rPr>
                <a:t>数据库</a:t>
              </a:r>
              <a:r>
                <a:rPr lang="zh-CN" altLang="en-US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cs typeface="+mn-ea"/>
                  <a:sym typeface="+mn-lt"/>
                </a:rPr>
                <a:t>工程师</a:t>
              </a:r>
              <a:endParaRPr lang="zh-CN" alt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1128837" y="4149097"/>
            <a:ext cx="1909976" cy="736297"/>
            <a:chOff x="1703512" y="4666491"/>
            <a:chExt cx="1909976" cy="736297"/>
          </a:xfrm>
        </p:grpSpPr>
        <p:sp>
          <p:nvSpPr>
            <p:cNvPr id="132" name="文本框 18"/>
            <p:cNvSpPr txBox="1"/>
            <p:nvPr/>
          </p:nvSpPr>
          <p:spPr>
            <a:xfrm>
              <a:off x="1703512" y="4666491"/>
              <a:ext cx="15767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  <a:cs typeface="+mn-ea"/>
                  <a:sym typeface="+mn-lt"/>
                </a:rPr>
                <a:t>WYMD</a:t>
              </a:r>
              <a:endParaRPr lang="en-US" altLang="zh-CN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cs typeface="+mn-ea"/>
                <a:sym typeface="+mn-lt"/>
              </a:endParaRPr>
            </a:p>
          </p:txBody>
        </p:sp>
        <p:cxnSp>
          <p:nvCxnSpPr>
            <p:cNvPr id="133" name="直接连接符 132"/>
            <p:cNvCxnSpPr/>
            <p:nvPr/>
          </p:nvCxnSpPr>
          <p:spPr>
            <a:xfrm flipV="1">
              <a:off x="2355215" y="4799834"/>
              <a:ext cx="501650" cy="466725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矩形 133"/>
            <p:cNvSpPr/>
            <p:nvPr/>
          </p:nvSpPr>
          <p:spPr>
            <a:xfrm>
              <a:off x="2505492" y="5034488"/>
              <a:ext cx="1107996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cs typeface="+mn-ea"/>
                  <a:sym typeface="+mn-lt"/>
                </a:rPr>
                <a:t>架构师</a:t>
              </a:r>
              <a:endParaRPr lang="zh-CN" alt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809442" y="2016615"/>
            <a:ext cx="5992767" cy="842466"/>
            <a:chOff x="5073372" y="4724126"/>
            <a:chExt cx="5992767" cy="842466"/>
          </a:xfrm>
        </p:grpSpPr>
        <p:cxnSp>
          <p:nvCxnSpPr>
            <p:cNvPr id="140" name="直接连接符 139"/>
            <p:cNvCxnSpPr/>
            <p:nvPr/>
          </p:nvCxnSpPr>
          <p:spPr>
            <a:xfrm>
              <a:off x="5073372" y="5566592"/>
              <a:ext cx="505666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文本框 49"/>
            <p:cNvSpPr txBox="1"/>
            <p:nvPr/>
          </p:nvSpPr>
          <p:spPr>
            <a:xfrm>
              <a:off x="8509855" y="4724126"/>
              <a:ext cx="255628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cs typeface="+mn-ea"/>
                  <a:sym typeface="+mn-lt"/>
                </a:rPr>
                <a:t>主要负责前端的负载均衡</a:t>
              </a:r>
              <a:endParaRPr lang="zh-CN" altLang="en-US" sz="16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+mn-ea"/>
                <a:sym typeface="+mn-lt"/>
              </a:endParaRPr>
            </a:p>
          </p:txBody>
        </p:sp>
        <p:pic>
          <p:nvPicPr>
            <p:cNvPr id="142" name="图片 141"/>
            <p:cNvPicPr>
              <a:picLocks noChangeAspect="1"/>
            </p:cNvPicPr>
            <p:nvPr/>
          </p:nvPicPr>
          <p:blipFill rotWithShape="1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0000" b="90000" l="10000" r="90000">
                          <a14:foregroundMark x1="35742" y1="45898" x2="35742" y2="45898"/>
                          <a14:backgroundMark x1="34570" y1="53906" x2="34570" y2="53906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878872" y="4762457"/>
              <a:ext cx="504000" cy="50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</p:pic>
      </p:grpSp>
      <p:grpSp>
        <p:nvGrpSpPr>
          <p:cNvPr id="143" name="组合 142"/>
          <p:cNvGrpSpPr/>
          <p:nvPr/>
        </p:nvGrpSpPr>
        <p:grpSpPr>
          <a:xfrm>
            <a:off x="-54148" y="6032355"/>
            <a:ext cx="5992767" cy="842466"/>
            <a:chOff x="5073372" y="4724126"/>
            <a:chExt cx="5992767" cy="842466"/>
          </a:xfrm>
        </p:grpSpPr>
        <p:cxnSp>
          <p:nvCxnSpPr>
            <p:cNvPr id="144" name="直接连接符 143"/>
            <p:cNvCxnSpPr/>
            <p:nvPr/>
          </p:nvCxnSpPr>
          <p:spPr>
            <a:xfrm>
              <a:off x="5073372" y="5566592"/>
              <a:ext cx="505666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49"/>
            <p:cNvSpPr txBox="1"/>
            <p:nvPr/>
          </p:nvSpPr>
          <p:spPr>
            <a:xfrm>
              <a:off x="8509855" y="4724126"/>
              <a:ext cx="2556284" cy="35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cs typeface="+mn-ea"/>
                  <a:sym typeface="+mn-lt"/>
                </a:rPr>
                <a:t>主要</a:t>
              </a:r>
              <a:r>
                <a:rPr lang="x-none" altLang="zh-CN" sz="160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cs typeface="+mn-ea"/>
                  <a:sym typeface="+mn-lt"/>
                </a:rPr>
                <a:t>ceph后端存储</a:t>
              </a:r>
              <a:endParaRPr lang="x-none" altLang="zh-CN" sz="16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+mn-ea"/>
                <a:sym typeface="+mn-lt"/>
              </a:endParaRPr>
            </a:p>
          </p:txBody>
        </p:sp>
        <p:pic>
          <p:nvPicPr>
            <p:cNvPr id="146" name="图片 145"/>
            <p:cNvPicPr>
              <a:picLocks noChangeAspect="1"/>
            </p:cNvPicPr>
            <p:nvPr/>
          </p:nvPicPr>
          <p:blipFill rotWithShape="1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0000" b="90000" l="10000" r="90000">
                          <a14:foregroundMark x1="35742" y1="45898" x2="35742" y2="45898"/>
                          <a14:backgroundMark x1="34570" y1="53906" x2="34570" y2="53906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878872" y="4762457"/>
              <a:ext cx="504000" cy="50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</p:pic>
      </p:grpSp>
      <p:grpSp>
        <p:nvGrpSpPr>
          <p:cNvPr id="147" name="组合 146"/>
          <p:cNvGrpSpPr/>
          <p:nvPr/>
        </p:nvGrpSpPr>
        <p:grpSpPr>
          <a:xfrm>
            <a:off x="157942" y="2061065"/>
            <a:ext cx="5974987" cy="852626"/>
            <a:chOff x="5073372" y="4713966"/>
            <a:chExt cx="5974987" cy="852626"/>
          </a:xfrm>
        </p:grpSpPr>
        <p:cxnSp>
          <p:nvCxnSpPr>
            <p:cNvPr id="148" name="直接连接符 147"/>
            <p:cNvCxnSpPr/>
            <p:nvPr/>
          </p:nvCxnSpPr>
          <p:spPr>
            <a:xfrm>
              <a:off x="5073372" y="5566592"/>
              <a:ext cx="505666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本框 49"/>
            <p:cNvSpPr txBox="1"/>
            <p:nvPr/>
          </p:nvSpPr>
          <p:spPr>
            <a:xfrm>
              <a:off x="8492075" y="4713966"/>
              <a:ext cx="255628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cs typeface="+mn-ea"/>
                  <a:sym typeface="+mn-lt"/>
                </a:rPr>
                <a:t>主要负责管理方面</a:t>
              </a:r>
              <a:endParaRPr lang="zh-CN" altLang="en-US" sz="16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+mn-ea"/>
                <a:sym typeface="+mn-lt"/>
              </a:endParaRPr>
            </a:p>
          </p:txBody>
        </p:sp>
        <p:pic>
          <p:nvPicPr>
            <p:cNvPr id="150" name="图片 149"/>
            <p:cNvPicPr>
              <a:picLocks noChangeAspect="1"/>
            </p:cNvPicPr>
            <p:nvPr/>
          </p:nvPicPr>
          <p:blipFill rotWithShape="1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0000" b="90000" l="10000" r="90000">
                          <a14:foregroundMark x1="35742" y1="45898" x2="35742" y2="45898"/>
                          <a14:backgroundMark x1="34570" y1="53906" x2="34570" y2="53906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878872" y="4762457"/>
              <a:ext cx="504000" cy="50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</p:pic>
      </p:grpSp>
      <p:grpSp>
        <p:nvGrpSpPr>
          <p:cNvPr id="151" name="组合 150"/>
          <p:cNvGrpSpPr/>
          <p:nvPr/>
        </p:nvGrpSpPr>
        <p:grpSpPr>
          <a:xfrm>
            <a:off x="48722" y="4005435"/>
            <a:ext cx="5992767" cy="842466"/>
            <a:chOff x="5073372" y="4724126"/>
            <a:chExt cx="5992767" cy="842466"/>
          </a:xfrm>
        </p:grpSpPr>
        <p:cxnSp>
          <p:nvCxnSpPr>
            <p:cNvPr id="152" name="直接连接符 151"/>
            <p:cNvCxnSpPr/>
            <p:nvPr/>
          </p:nvCxnSpPr>
          <p:spPr>
            <a:xfrm>
              <a:off x="5073372" y="5566592"/>
              <a:ext cx="505666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本框 49"/>
            <p:cNvSpPr txBox="1"/>
            <p:nvPr/>
          </p:nvSpPr>
          <p:spPr>
            <a:xfrm>
              <a:off x="8509855" y="4724126"/>
              <a:ext cx="2556284" cy="35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cs typeface="+mn-ea"/>
                  <a:sym typeface="+mn-lt"/>
                </a:rPr>
                <a:t>主要</a:t>
              </a:r>
              <a:r>
                <a:rPr lang="x-none" altLang="zh-CN" sz="160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cs typeface="+mn-ea"/>
                  <a:sym typeface="+mn-lt"/>
                </a:rPr>
                <a:t>keepalived终端</a:t>
              </a:r>
              <a:endParaRPr lang="x-none" altLang="zh-CN" sz="16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+mn-ea"/>
                <a:sym typeface="+mn-lt"/>
              </a:endParaRPr>
            </a:p>
          </p:txBody>
        </p:sp>
        <p:pic>
          <p:nvPicPr>
            <p:cNvPr id="154" name="图片 153"/>
            <p:cNvPicPr>
              <a:picLocks noChangeAspect="1"/>
            </p:cNvPicPr>
            <p:nvPr/>
          </p:nvPicPr>
          <p:blipFill rotWithShape="1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0000" b="90000" l="10000" r="90000">
                          <a14:foregroundMark x1="35742" y1="45898" x2="35742" y2="45898"/>
                          <a14:backgroundMark x1="34570" y1="53906" x2="34570" y2="53906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878872" y="4762457"/>
              <a:ext cx="504000" cy="50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</p:pic>
      </p:grpSp>
      <p:sp>
        <p:nvSpPr>
          <p:cNvPr id="155" name="文本框 10"/>
          <p:cNvSpPr txBox="1"/>
          <p:nvPr/>
        </p:nvSpPr>
        <p:spPr>
          <a:xfrm>
            <a:off x="2497167" y="3140949"/>
            <a:ext cx="17295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x-none" sz="2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王新达</a:t>
            </a:r>
            <a:endParaRPr lang="zh-CN" altLang="x-none" sz="2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  <p:sp>
        <p:nvSpPr>
          <p:cNvPr id="156" name="文本框 10"/>
          <p:cNvSpPr txBox="1"/>
          <p:nvPr/>
        </p:nvSpPr>
        <p:spPr>
          <a:xfrm>
            <a:off x="9014172" y="5102464"/>
            <a:ext cx="1729539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x-none" sz="2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蔡</a:t>
            </a:r>
            <a:r>
              <a:rPr lang="x-none" altLang="zh-CN" sz="2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效</a:t>
            </a:r>
            <a:r>
              <a:rPr lang="zh-CN" altLang="x-none" sz="2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杰</a:t>
            </a:r>
            <a:endParaRPr lang="zh-CN" altLang="x-none" sz="2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  <p:pic>
        <p:nvPicPr>
          <p:cNvPr id="36" name="图片 35" descr="u=3855389811,3916911781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225" y="2853055"/>
            <a:ext cx="1323975" cy="1263650"/>
          </a:xfrm>
          <a:prstGeom prst="ellipse">
            <a:avLst/>
          </a:prstGeom>
        </p:spPr>
      </p:pic>
      <p:pic>
        <p:nvPicPr>
          <p:cNvPr id="37" name="图片 36" descr="u=3392780627,42685669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" y="4869180"/>
            <a:ext cx="1289050" cy="1212850"/>
          </a:xfrm>
          <a:prstGeom prst="ellipse">
            <a:avLst/>
          </a:prstGeom>
        </p:spPr>
      </p:pic>
      <p:pic>
        <p:nvPicPr>
          <p:cNvPr id="46" name="图片 45" descr="u=2092188669,1570310112&amp;fm=26&amp;gp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" y="2925445"/>
            <a:ext cx="1299845" cy="1299845"/>
          </a:xfrm>
          <a:prstGeom prst="ellipse">
            <a:avLst/>
          </a:prstGeom>
        </p:spPr>
      </p:pic>
      <p:pic>
        <p:nvPicPr>
          <p:cNvPr id="47" name="图片 46" descr="u=444574329,2432637092&amp;fm=26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225" y="4869815"/>
            <a:ext cx="1305560" cy="1249045"/>
          </a:xfrm>
          <a:prstGeom prst="ellipse">
            <a:avLst/>
          </a:prstGeom>
        </p:spPr>
      </p:pic>
      <p:pic>
        <p:nvPicPr>
          <p:cNvPr id="79" name="图片 78" descr="3fe4f6ff5dcf09c5875016e7b78467e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250" y="683260"/>
            <a:ext cx="1303655" cy="1303655"/>
          </a:xfrm>
          <a:prstGeom prst="ellipse">
            <a:avLst/>
          </a:prstGeom>
        </p:spPr>
      </p:pic>
      <p:pic>
        <p:nvPicPr>
          <p:cNvPr id="80" name="图片 79" descr="u=1842563704,3090335467&amp;fm=15&amp;gp=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5" y="765175"/>
            <a:ext cx="1205865" cy="120586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106" grpId="0"/>
      <p:bldP spid="2" grpId="0" bldLvl="0" animBg="1"/>
      <p:bldP spid="42" grpId="0" bldLvl="0" animBg="1"/>
      <p:bldP spid="43" grpId="0" bldLvl="0" animBg="1"/>
      <p:bldP spid="44" grpId="0" bldLvl="0" animBg="1"/>
      <p:bldP spid="4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9"/>
          <p:cNvSpPr txBox="1"/>
          <p:nvPr/>
        </p:nvSpPr>
        <p:spPr>
          <a:xfrm>
            <a:off x="3433579" y="44497"/>
            <a:ext cx="1872208" cy="4603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项目来源</a:t>
            </a:r>
            <a:endParaRPr lang="zh-CN" altLang="en-US" sz="2400" dirty="0" smtClea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  <p:sp>
        <p:nvSpPr>
          <p:cNvPr id="64" name="六边形 63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31859C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65" name="六边形 64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第二章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文本框 9"/>
          <p:cNvSpPr txBox="1"/>
          <p:nvPr/>
        </p:nvSpPr>
        <p:spPr>
          <a:xfrm>
            <a:off x="10338630" y="213502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9" name="KSO_Shape"/>
          <p:cNvSpPr/>
          <p:nvPr/>
        </p:nvSpPr>
        <p:spPr bwMode="auto">
          <a:xfrm>
            <a:off x="336091" y="221543"/>
            <a:ext cx="292954" cy="249498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圆角矩形标注 5"/>
          <p:cNvSpPr/>
          <p:nvPr/>
        </p:nvSpPr>
        <p:spPr>
          <a:xfrm rot="10800000">
            <a:off x="337185" y="1341120"/>
            <a:ext cx="3627120" cy="1388745"/>
          </a:xfrm>
          <a:prstGeom prst="wedgeRound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3085" y="1412875"/>
            <a:ext cx="3365500" cy="1207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您好，我是迪丽热巴女士的经济人，贵公司可以为迪丽热巴建一个博客网站吗，可以给粉丝们一个交流的平台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8114030" y="3285490"/>
            <a:ext cx="4013835" cy="1554480"/>
          </a:xfrm>
          <a:prstGeom prst="wedgeRound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您好，本公司一直致力于网站的搭建，十分荣幸能选择我们，我们会为迪丽热巴女士做出满意的博客网站来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7" grpId="0"/>
      <p:bldP spid="7" grpId="1"/>
      <p:bldP spid="6" grpId="0" bldLvl="0" animBg="1"/>
      <p:bldP spid="59" grpId="0" animBg="1"/>
      <p:bldP spid="59" grpId="1" animBg="1"/>
      <p:bldP spid="58" grpId="0" animBg="1"/>
      <p:bldP spid="57" grpId="0" animBg="1"/>
      <p:bldP spid="56" grpId="0" animBg="1"/>
      <p:bldP spid="55" grpId="0" animBg="1"/>
      <p:bldP spid="79" grpId="0" animBg="1"/>
      <p:bldP spid="72" grpId="0"/>
      <p:bldP spid="71" grpId="0"/>
      <p:bldP spid="65" grpId="0" animBg="1"/>
      <p:bldP spid="69" grpId="0" animBg="1"/>
      <p:bldP spid="10" grpId="0" animBg="1"/>
      <p:bldP spid="64" grpId="0" animBg="1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9"/>
          <p:cNvSpPr txBox="1"/>
          <p:nvPr/>
        </p:nvSpPr>
        <p:spPr>
          <a:xfrm>
            <a:off x="4657224" y="116887"/>
            <a:ext cx="1872208" cy="3619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项目</a:t>
            </a:r>
            <a:r>
              <a:rPr lang="x-none" altLang="zh-CN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概述</a:t>
            </a:r>
            <a:endParaRPr lang="x-none" altLang="zh-CN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六边形 84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六边形 85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KSO_Shape"/>
          <p:cNvSpPr/>
          <p:nvPr/>
        </p:nvSpPr>
        <p:spPr bwMode="auto">
          <a:xfrm>
            <a:off x="336091" y="221543"/>
            <a:ext cx="292954" cy="249498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31859C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0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第二章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"/>
          <p:cNvSpPr txBox="1"/>
          <p:nvPr/>
        </p:nvSpPr>
        <p:spPr>
          <a:xfrm>
            <a:off x="10338630" y="213502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 rot="2700000">
            <a:off x="8642576" y="6569968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 rot="2700000">
            <a:off x="9457254" y="6572643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10271930" y="657478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9864592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10679269" y="6167450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58390" y="548640"/>
            <a:ext cx="5754370" cy="11887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x-none" altLang="en-US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W</a:t>
            </a:r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or</a:t>
            </a:r>
            <a:r>
              <a:rPr lang="x-none" altLang="en-US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dP</a:t>
            </a:r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ress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13355" y="2708910"/>
            <a:ext cx="7659370" cy="8089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zh-CN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二.</a:t>
            </a:r>
            <a:r>
              <a:rPr lang="zh-CN" altLang="en-US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功能强大，具有高可扩展性</a:t>
            </a:r>
            <a:endParaRPr lang="zh-CN" altLang="en-US" sz="44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09165" y="1772920"/>
            <a:ext cx="5925820" cy="80899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x-none" altLang="zh-CN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一.</a:t>
            </a:r>
            <a:r>
              <a:rPr lang="zh-CN" altLang="en-US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市场占有率最高</a:t>
            </a:r>
            <a:endParaRPr lang="zh-CN" altLang="en-US" sz="4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25065" y="3860800"/>
            <a:ext cx="8412480" cy="14795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 </a:t>
            </a:r>
            <a:r>
              <a:rPr lang="x-none" altLang="zh-CN" sz="4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三.</a:t>
            </a:r>
            <a:r>
              <a:rPr lang="zh-CN" altLang="en-US" sz="4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庞大的的用户群体和讨论社区</a:t>
            </a:r>
            <a:endParaRPr lang="zh-CN" altLang="en-US" sz="44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sym typeface="+mn-ea"/>
            </a:endParaRPr>
          </a:p>
          <a:p>
            <a:pPr algn="ctr"/>
            <a:r>
              <a:rPr lang="zh-CN" altLang="en-US" sz="4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样式丰富，模板</a:t>
            </a:r>
            <a:r>
              <a:rPr lang="x-none" altLang="zh-CN" sz="4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众</a:t>
            </a:r>
            <a:r>
              <a:rPr lang="zh-CN" altLang="en-US" sz="4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多</a:t>
            </a:r>
            <a:endParaRPr lang="zh-CN" altLang="en-US" sz="44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/>
      <p:bldP spid="92" grpId="0" animBg="1"/>
      <p:bldP spid="93" grpId="0" animBg="1"/>
      <p:bldP spid="94" grpId="0" animBg="1"/>
      <p:bldP spid="95" grpId="0" animBg="1"/>
      <p:bldP spid="96" grpId="0" animBg="1"/>
      <p:bldP spid="7" grpId="0"/>
      <p:bldP spid="17" grpId="0"/>
      <p:bldP spid="18" grpId="0"/>
      <p:bldP spid="20" grpId="0"/>
      <p:bldP spid="63" grpId="1"/>
      <p:bldP spid="85" grpId="1" animBg="1"/>
      <p:bldP spid="86" grpId="1" animBg="1"/>
      <p:bldP spid="87" grpId="1" animBg="1"/>
      <p:bldP spid="88" grpId="1" animBg="1"/>
      <p:bldP spid="89" grpId="1" animBg="1"/>
      <p:bldP spid="90" grpId="1"/>
      <p:bldP spid="91" grpId="1"/>
      <p:bldP spid="92" grpId="1" animBg="1"/>
      <p:bldP spid="93" grpId="1" animBg="1"/>
      <p:bldP spid="94" grpId="1" animBg="1"/>
      <p:bldP spid="95" grpId="1" animBg="1"/>
      <p:bldP spid="96" grpId="1" animBg="1"/>
      <p:bldP spid="7" grpId="1"/>
      <p:bldP spid="17" grpId="1"/>
      <p:bldP spid="18" grpId="1"/>
      <p:bldP spid="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9"/>
          <p:cNvSpPr txBox="1"/>
          <p:nvPr/>
        </p:nvSpPr>
        <p:spPr>
          <a:xfrm>
            <a:off x="985019" y="18864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项目发展情况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六边形 84"/>
          <p:cNvSpPr/>
          <p:nvPr/>
        </p:nvSpPr>
        <p:spPr>
          <a:xfrm>
            <a:off x="241896" y="125400"/>
            <a:ext cx="481345" cy="414953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六边形 85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KSO_Shape"/>
          <p:cNvSpPr/>
          <p:nvPr/>
        </p:nvSpPr>
        <p:spPr bwMode="auto">
          <a:xfrm>
            <a:off x="336091" y="221543"/>
            <a:ext cx="292954" cy="249498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cs typeface="+mn-ea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412843" y="188641"/>
            <a:ext cx="933216" cy="33441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0347503" y="187551"/>
            <a:ext cx="1582732" cy="334417"/>
          </a:xfrm>
          <a:prstGeom prst="rect">
            <a:avLst/>
          </a:prstGeom>
          <a:solidFill>
            <a:srgbClr val="31859C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90" name="文本框 9"/>
          <p:cNvSpPr txBox="1"/>
          <p:nvPr/>
        </p:nvSpPr>
        <p:spPr>
          <a:xfrm>
            <a:off x="9412843" y="221073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第二章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"/>
          <p:cNvSpPr txBox="1"/>
          <p:nvPr/>
        </p:nvSpPr>
        <p:spPr>
          <a:xfrm>
            <a:off x="10338630" y="213502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 rot="2700000">
            <a:off x="5713321" y="4772283"/>
            <a:ext cx="576064" cy="576064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 rot="2700000">
            <a:off x="5713294" y="3979938"/>
            <a:ext cx="576064" cy="576064"/>
          </a:xfrm>
          <a:prstGeom prst="rect">
            <a:avLst/>
          </a:prstGeom>
          <a:solidFill>
            <a:srgbClr val="31859C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 rot="2700000">
            <a:off x="5713265" y="2251708"/>
            <a:ext cx="576064" cy="576064"/>
          </a:xfrm>
          <a:prstGeom prst="rect">
            <a:avLst/>
          </a:prstGeom>
          <a:solidFill>
            <a:srgbClr val="C0504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2700000">
            <a:off x="5712962" y="3116275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 rot="2700000">
            <a:off x="5712934" y="5564835"/>
            <a:ext cx="576064" cy="576064"/>
          </a:xfrm>
          <a:prstGeom prst="rect">
            <a:avLst/>
          </a:prstGeom>
          <a:solidFill>
            <a:schemeClr val="accent1">
              <a:lumMod val="75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2850" y="692785"/>
            <a:ext cx="7566025" cy="10706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6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什么是</a:t>
            </a:r>
            <a:r>
              <a:rPr lang="en-US" altLang="zh-CN" sz="6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LNMP </a:t>
            </a:r>
            <a:r>
              <a:rPr lang="x-none" altLang="en-US" sz="6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LAMP</a:t>
            </a:r>
            <a:endParaRPr lang="x-none" altLang="en-US" sz="6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650" y="2348865"/>
            <a:ext cx="6341745" cy="31089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indent="0" algn="l">
              <a:buFont typeface="Arial" panose="02080604020202020204" charset="0"/>
              <a:buNone/>
            </a:pP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是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Linux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操作系统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ctr">
              <a:buFont typeface="Arial" panose="02080604020202020204" charset="0"/>
              <a:buNone/>
            </a:pP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l">
              <a:buFont typeface="Arial" panose="02080604020202020204" charset="0"/>
              <a:buNone/>
            </a:pP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是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Nginx</a:t>
            </a:r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网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站服务软件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ctr">
              <a:buFont typeface="Arial" panose="02080604020202020204" charset="0"/>
              <a:buNone/>
            </a:pP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l">
              <a:buFont typeface="Arial" panose="02080604020202020204" charset="0"/>
              <a:buNone/>
            </a:pP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是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MySQL</a:t>
            </a:r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、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MariaDB</a:t>
            </a:r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数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据库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ctr">
              <a:buFont typeface="Arial" panose="02080604020202020204" charset="0"/>
              <a:buNone/>
            </a:pP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l">
              <a:buFont typeface="Arial" panose="02080604020202020204" charset="0"/>
              <a:buNone/>
            </a:pP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是网站开发语言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PHP</a:t>
            </a:r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、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Python</a:t>
            </a:r>
            <a:endParaRPr lang="en-US" altLang="zh-CN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9705" y="2277110"/>
            <a:ext cx="5638165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80604020202020204" charset="0"/>
              <a:buNone/>
            </a:pP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L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是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Linux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操作系统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ctr">
              <a:buFont typeface="Arial" panose="02080604020202020204" charset="0"/>
              <a:buNone/>
            </a:pP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l">
              <a:buFont typeface="Arial" panose="02080604020202020204" charset="0"/>
              <a:buNone/>
            </a:pPr>
            <a:r>
              <a:rPr lang="x-none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A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是</a:t>
            </a:r>
            <a:r>
              <a:rPr lang="x-none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Apache</a:t>
            </a:r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网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站服务软件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ctr">
              <a:buFont typeface="Arial" panose="02080604020202020204" charset="0"/>
              <a:buNone/>
            </a:pP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l">
              <a:buFont typeface="Arial" panose="02080604020202020204" charset="0"/>
              <a:buNone/>
            </a:pP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M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是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MySQL</a:t>
            </a:r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、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MariaDB</a:t>
            </a:r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数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据库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ctr">
              <a:buFont typeface="Arial" panose="02080604020202020204" charset="0"/>
              <a:buNone/>
            </a:pP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l">
              <a:buFont typeface="Arial" panose="02080604020202020204" charset="0"/>
              <a:buNone/>
            </a:pP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P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是网站开发语言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PHP</a:t>
            </a:r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、</a:t>
            </a:r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Python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2065020" y="5373370"/>
            <a:ext cx="1589405" cy="1432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东文宋体" charset="0"/>
                <a:ea typeface="东文宋体" charset="0"/>
              </a:rPr>
              <a:t>√</a:t>
            </a:r>
            <a:endParaRPr lang="zh-CN" altLang="en-US" sz="8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东文宋体" charset="0"/>
              <a:ea typeface="东文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3" grpId="0"/>
      <p:bldP spid="5" grpId="0"/>
      <p:bldP spid="5" grpId="1"/>
      <p:bldP spid="7" grpId="0"/>
      <p:bldP spid="8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Full Color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ia4zgcww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第一PPT，www.1ppt.com">
  <a:themeElements>
    <a:clrScheme name="Full Color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ia4zgcww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Full Color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ia4zgcww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第一PPT，www.1ppt.com">
  <a:themeElements>
    <a:clrScheme name="Full Color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ia4zgcww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第一PPT，www.1ppt.com">
  <a:themeElements>
    <a:clrScheme name="Full Color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ia4zgcww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第一PPT，www.1ppt.com">
  <a:themeElements>
    <a:clrScheme name="Full Color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ia4zgcww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第一PPT，www.1ppt.com">
  <a:themeElements>
    <a:clrScheme name="Full Color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ia4zgcww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第一PPT，www.1ppt.com">
  <a:themeElements>
    <a:clrScheme name="Full Color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ia4zgcww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第一PPT，www.1ppt.com">
  <a:themeElements>
    <a:clrScheme name="Full Color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ia4zgcww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ull Color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89C600"/>
    </a:accent1>
    <a:accent2>
      <a:srgbClr val="00B393"/>
    </a:accent2>
    <a:accent3>
      <a:srgbClr val="00BAF7"/>
    </a:accent3>
    <a:accent4>
      <a:srgbClr val="FFC000"/>
    </a:accent4>
    <a:accent5>
      <a:srgbClr val="F61A00"/>
    </a:accent5>
    <a:accent6>
      <a:srgbClr val="343E48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Full Color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89C600"/>
    </a:accent1>
    <a:accent2>
      <a:srgbClr val="00B393"/>
    </a:accent2>
    <a:accent3>
      <a:srgbClr val="00BAF7"/>
    </a:accent3>
    <a:accent4>
      <a:srgbClr val="FFC000"/>
    </a:accent4>
    <a:accent5>
      <a:srgbClr val="F61A00"/>
    </a:accent5>
    <a:accent6>
      <a:srgbClr val="343E48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3741</Words>
  <Application>Kingsoft Office WPP</Application>
  <PresentationFormat>自定义</PresentationFormat>
  <Paragraphs>566</Paragraphs>
  <Slides>38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9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第一PPT，www.1ppt.com</vt:lpstr>
      <vt:lpstr>3_第一PPT，www.1ppt.com</vt:lpstr>
      <vt:lpstr>1_第一PPT，www.1ppt.com</vt:lpstr>
      <vt:lpstr>4_第一PPT，www.1ppt.com</vt:lpstr>
      <vt:lpstr>2_第一PPT，www.1ppt.com</vt:lpstr>
      <vt:lpstr>5_第一PPT，www.1ppt.com</vt:lpstr>
      <vt:lpstr>6_第一PPT，www.1ppt.com</vt:lpstr>
      <vt:lpstr>7_第一PPT，www.1ppt.com</vt:lpstr>
      <vt:lpstr>8_第一PPT，www.1ppt.com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创业融资</dc:title>
  <dc:creator>第一PPT</dc:creator>
  <cp:keywords>www.1ppt.com</cp:keywords>
  <dc:description>www.1ppt.com</dc:description>
  <cp:lastModifiedBy>student</cp:lastModifiedBy>
  <cp:revision>290</cp:revision>
  <dcterms:created xsi:type="dcterms:W3CDTF">2019-11-06T06:01:33Z</dcterms:created>
  <dcterms:modified xsi:type="dcterms:W3CDTF">2019-11-06T06:01:33Z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